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62" r:id="rId4"/>
    <p:sldId id="258" r:id="rId5"/>
    <p:sldId id="261" r:id="rId6"/>
  </p:sldIdLst>
  <p:sldSz cx="12192000" cy="6858000"/>
  <p:notesSz cx="6858000" cy="994568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1BBA"/>
    <a:srgbClr val="FFE1FF"/>
    <a:srgbClr val="009999"/>
    <a:srgbClr val="CC00CC"/>
    <a:srgbClr val="0099CC"/>
    <a:srgbClr val="CCFFCC"/>
    <a:srgbClr val="CCECFF"/>
    <a:srgbClr val="99FFCC"/>
    <a:srgbClr val="FF66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สไตล์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69" d="100"/>
          <a:sy n="69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72421" cy="4993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028" y="2"/>
            <a:ext cx="2972421" cy="4993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C0113-CC31-4D21-8BF7-A24E3B8332F0}" type="datetimeFigureOut">
              <a:rPr lang="th-TH" smtClean="0"/>
              <a:t>29/12/64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6422" y="4786024"/>
            <a:ext cx="5485158" cy="39164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2" y="9446367"/>
            <a:ext cx="2972421" cy="4993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028" y="9446367"/>
            <a:ext cx="2972421" cy="4993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C13E3-5A8F-4FBB-8E58-8AD299FCFD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01582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C13E3-5A8F-4FBB-8E58-8AD299FCFD0B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83900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EC13E3-5A8F-4FBB-8E58-8AD299FCFD0B}" type="slidenum">
              <a:rPr lang="th-TH" smtClean="0"/>
              <a:t>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27741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757B06E-75D8-46BF-B883-096FA0984C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1E2EC1C7-DEC8-492D-8B4B-98D0A3E7D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CCA1636-22D7-4F27-9F61-C104C4C68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FB6C-8B6C-4D35-B1FB-0581F1A4D71D}" type="datetimeFigureOut">
              <a:rPr lang="th-TH" smtClean="0"/>
              <a:t>29/12/64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370E899-3E81-42A4-96BF-75E9B911E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C0AC0EF-0B5E-4B27-85D7-726B75140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8E51-96F1-4059-AAEF-1D52A71FD4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79005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7DBFF55-DFB5-4B8F-9844-BBE4F66FC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37BC1414-F8F6-41AA-9A1E-C00EEB40BF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7CF5DB0-6BB4-48E9-9DF2-49D6F8218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FB6C-8B6C-4D35-B1FB-0581F1A4D71D}" type="datetimeFigureOut">
              <a:rPr lang="th-TH" smtClean="0"/>
              <a:t>29/12/64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A0FB18B-5448-4F05-AD36-0324F3729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87757FD-4E15-4E09-8677-91FC0823E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8E51-96F1-4059-AAEF-1D52A71FD4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35027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8586B750-4BE5-4B69-8B96-7349D94D2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0A9681A5-D127-4FA1-BC66-3D2039393F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71155B85-391D-48F3-8835-53561E553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FB6C-8B6C-4D35-B1FB-0581F1A4D71D}" type="datetimeFigureOut">
              <a:rPr lang="th-TH" smtClean="0"/>
              <a:t>29/12/64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E6A8A4FF-5FF3-4265-B005-005064EB6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D7369C7-4ED6-4C58-9DA7-2404037A1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8E51-96F1-4059-AAEF-1D52A71FD4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1895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97214B8-B144-4BDE-B8D8-5E30DD70F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C77B59F0-5271-4B22-B216-ADCEEFA9D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1742541-8AC7-4FA7-99E0-AD8944B36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FB6C-8B6C-4D35-B1FB-0581F1A4D71D}" type="datetimeFigureOut">
              <a:rPr lang="th-TH" smtClean="0"/>
              <a:t>29/12/64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13509FCA-6AB7-4825-B5C1-B8EFC66FB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C6A8196-18EC-4DFD-931B-39101803F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8E51-96F1-4059-AAEF-1D52A71FD4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41872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3CFAC26-8801-44E0-ABC2-4369E51E6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7BEF445A-B1B3-4A0C-9561-97C6A019E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C549969-6876-46AE-AEC4-43124DBB9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FB6C-8B6C-4D35-B1FB-0581F1A4D71D}" type="datetimeFigureOut">
              <a:rPr lang="th-TH" smtClean="0"/>
              <a:t>29/12/64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8E6842D-BD69-436D-95DF-46E141019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263F1BB-1195-4BB2-9FEC-3C12065FF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8E51-96F1-4059-AAEF-1D52A71FD4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01388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291B1AE-D44D-4F87-A7A3-AADD0BCCF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BFDE169D-584C-4C36-8108-36719E32FE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2E3872AE-48CA-4D46-9996-F119E5A8F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5AF6AE81-DAC9-4D2E-A8C3-EBD346159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FB6C-8B6C-4D35-B1FB-0581F1A4D71D}" type="datetimeFigureOut">
              <a:rPr lang="th-TH" smtClean="0"/>
              <a:t>29/12/64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58C4B311-99D9-4047-B637-541FC24BC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FBEA2ED4-3139-4FBD-9B10-DE4CDC470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8E51-96F1-4059-AAEF-1D52A71FD4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82463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A557968-B37A-48DA-B589-CEBC68EB6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87DCCE27-0D7E-4875-B169-73E1CE594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D3030011-0852-48C6-B255-7DF722163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37EE0F68-6193-4113-A186-21D0302732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B3B4D321-27A7-4A3C-A30E-D2693FC4F3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F88D5625-B928-427D-87A2-4D2C015E5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FB6C-8B6C-4D35-B1FB-0581F1A4D71D}" type="datetimeFigureOut">
              <a:rPr lang="th-TH" smtClean="0"/>
              <a:t>29/12/64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83ECDCB9-5DEB-45E0-8415-2D9AA652E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A71C04AD-6D0D-4D6D-87F1-E494F8199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8E51-96F1-4059-AAEF-1D52A71FD4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85852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E30143A-F58F-43A8-8066-2BF0585AF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27D07BAD-EC50-4763-B800-C5F69726E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FB6C-8B6C-4D35-B1FB-0581F1A4D71D}" type="datetimeFigureOut">
              <a:rPr lang="th-TH" smtClean="0"/>
              <a:t>29/12/64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D39217A4-834B-49E8-AF1E-7C3464104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D81CD2EB-E71D-4B12-B4A3-D5FA716C6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8E51-96F1-4059-AAEF-1D52A71FD4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95277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E28A5878-BAE8-4812-9932-D6A163F32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FB6C-8B6C-4D35-B1FB-0581F1A4D71D}" type="datetimeFigureOut">
              <a:rPr lang="th-TH" smtClean="0"/>
              <a:t>29/12/64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69FA4ED5-1855-4CDF-A830-CD83B47D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6979A0CD-6877-4A99-AC44-A4B9AC7D8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8E51-96F1-4059-AAEF-1D52A71FD4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5415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49BA4B9-FAE8-417F-BE28-9BA7CC62C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2BEB670-8F14-48EF-A58B-3978E3E4B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4FA82ED3-4158-4832-8768-EE5E5BCF3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2A595236-4E22-4831-8115-4F8FE9A44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FB6C-8B6C-4D35-B1FB-0581F1A4D71D}" type="datetimeFigureOut">
              <a:rPr lang="th-TH" smtClean="0"/>
              <a:t>29/12/64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959918B0-B787-4BA2-BDD9-3409AF8A4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EC33571F-6A56-497D-A2E2-835FAB42A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8E51-96F1-4059-AAEF-1D52A71FD4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18438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15C09AE-5E94-443A-ABD0-9B93B15D1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93A65F28-B5C5-48E9-B655-2A4603780D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49B4325C-F06C-41FC-9BFF-9FD8003BE6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A352330F-666F-418E-9E42-355924366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FB6C-8B6C-4D35-B1FB-0581F1A4D71D}" type="datetimeFigureOut">
              <a:rPr lang="th-TH" smtClean="0"/>
              <a:t>29/12/64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3618E170-A0C7-45FC-A9C0-A72F33F25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530CE994-9D97-4E1A-B615-E475EE207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58E51-96F1-4059-AAEF-1D52A71FD4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10048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18000">
              <a:schemeClr val="accent5">
                <a:lumMod val="0"/>
                <a:lumOff val="100000"/>
              </a:schemeClr>
            </a:gs>
            <a:gs pos="100000">
              <a:srgbClr val="6699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1D3F8DD4-524C-4EE7-96C6-6DEDB6B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B9A68B5C-4512-4131-933F-A2AB9A8DE0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C51AF70-ACDE-4A60-9913-E7D34F6687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EFB6C-8B6C-4D35-B1FB-0581F1A4D71D}" type="datetimeFigureOut">
              <a:rPr lang="th-TH" smtClean="0"/>
              <a:t>29/12/64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25D34D0E-C275-41FD-A5A3-1FC38262D0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72B7D50-BEF9-48C6-A26B-ED796369AE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58E51-96F1-4059-AAEF-1D52A71FD4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42610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3.gif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3.gif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3.gif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DE47369B-3366-4DD1-9760-1C0766592D6C}"/>
              </a:ext>
            </a:extLst>
          </p:cNvPr>
          <p:cNvSpPr txBox="1"/>
          <p:nvPr/>
        </p:nvSpPr>
        <p:spPr>
          <a:xfrm>
            <a:off x="2731791" y="6627526"/>
            <a:ext cx="435315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thaiDist"/>
            <a:r>
              <a:rPr lang="th-TH" sz="1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หมายเหตุ </a:t>
            </a:r>
            <a:r>
              <a:rPr lang="en-US" sz="1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12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ข้อมูลดังกล่าวได้รับรายงานผลกระทบจากอำเภอ ซึ่งเป็นการสรุปรายงานแบบสะสม  </a:t>
            </a:r>
          </a:p>
        </p:txBody>
      </p:sp>
      <p:grpSp>
        <p:nvGrpSpPr>
          <p:cNvPr id="36" name="กลุ่ม 5">
            <a:extLst>
              <a:ext uri="{FF2B5EF4-FFF2-40B4-BE49-F238E27FC236}">
                <a16:creationId xmlns:a16="http://schemas.microsoft.com/office/drawing/2014/main" id="{11729299-6183-4BD0-80BD-01B90DA1F029}"/>
              </a:ext>
            </a:extLst>
          </p:cNvPr>
          <p:cNvGrpSpPr/>
          <p:nvPr/>
        </p:nvGrpSpPr>
        <p:grpSpPr>
          <a:xfrm>
            <a:off x="7007064" y="6636645"/>
            <a:ext cx="4485414" cy="277893"/>
            <a:chOff x="3612901" y="6590973"/>
            <a:chExt cx="4485414" cy="277893"/>
          </a:xfrm>
        </p:grpSpPr>
        <p:pic>
          <p:nvPicPr>
            <p:cNvPr id="37" name="รูปภาพ 27">
              <a:extLst>
                <a:ext uri="{FF2B5EF4-FFF2-40B4-BE49-F238E27FC236}">
                  <a16:creationId xmlns:a16="http://schemas.microsoft.com/office/drawing/2014/main" id="{B78AC7E0-430B-46AD-B9D4-51139952E4E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12901" y="6651461"/>
              <a:ext cx="133339" cy="133339"/>
            </a:xfrm>
            <a:prstGeom prst="rect">
              <a:avLst/>
            </a:prstGeom>
          </p:spPr>
        </p:pic>
        <p:pic>
          <p:nvPicPr>
            <p:cNvPr id="38" name="รูปภาพ 29">
              <a:extLst>
                <a:ext uri="{FF2B5EF4-FFF2-40B4-BE49-F238E27FC236}">
                  <a16:creationId xmlns:a16="http://schemas.microsoft.com/office/drawing/2014/main" id="{86431798-B874-4CA4-9849-8EA97575AA0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807" t="6895" r="8376" b="7240"/>
            <a:stretch/>
          </p:blipFill>
          <p:spPr>
            <a:xfrm>
              <a:off x="4565097" y="6633687"/>
              <a:ext cx="151379" cy="153247"/>
            </a:xfrm>
            <a:prstGeom prst="rect">
              <a:avLst/>
            </a:prstGeom>
          </p:spPr>
        </p:pic>
        <p:sp>
          <p:nvSpPr>
            <p:cNvPr id="39" name="สี่เหลี่ยมผืนผ้า: มุมมน 30">
              <a:extLst>
                <a:ext uri="{FF2B5EF4-FFF2-40B4-BE49-F238E27FC236}">
                  <a16:creationId xmlns:a16="http://schemas.microsoft.com/office/drawing/2014/main" id="{271D94FB-8A4B-4E31-9411-AB56B36C7AD1}"/>
                </a:ext>
              </a:extLst>
            </p:cNvPr>
            <p:cNvSpPr/>
            <p:nvPr/>
          </p:nvSpPr>
          <p:spPr>
            <a:xfrm>
              <a:off x="7089525" y="6603301"/>
              <a:ext cx="1008790" cy="26556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สายด่วน </a:t>
              </a:r>
              <a:r>
                <a:rPr lang="en-US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: 1784</a:t>
              </a:r>
              <a:endParaRPr lang="th-TH" sz="1200" b="1" dirty="0">
                <a:ln w="0"/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40" name="สี่เหลี่ยมผืนผ้า: มุมมน 31">
              <a:extLst>
                <a:ext uri="{FF2B5EF4-FFF2-40B4-BE49-F238E27FC236}">
                  <a16:creationId xmlns:a16="http://schemas.microsoft.com/office/drawing/2014/main" id="{2FEBF40B-A6C7-4A08-AB71-7778D15CA943}"/>
                </a:ext>
              </a:extLst>
            </p:cNvPr>
            <p:cNvSpPr/>
            <p:nvPr/>
          </p:nvSpPr>
          <p:spPr>
            <a:xfrm>
              <a:off x="4645202" y="6593899"/>
              <a:ext cx="2628343" cy="26556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สำนักงานป้องกันและบรรเทาสาธารณภัยจังหวัดร้อยเอ็ด</a:t>
              </a:r>
            </a:p>
          </p:txBody>
        </p:sp>
        <p:sp>
          <p:nvSpPr>
            <p:cNvPr id="41" name="สี่เหลี่ยมผืนผ้า: มุมมน 32">
              <a:extLst>
                <a:ext uri="{FF2B5EF4-FFF2-40B4-BE49-F238E27FC236}">
                  <a16:creationId xmlns:a16="http://schemas.microsoft.com/office/drawing/2014/main" id="{EDB2DAEA-9B21-4AB2-840E-A4FC04B49F69}"/>
                </a:ext>
              </a:extLst>
            </p:cNvPr>
            <p:cNvSpPr/>
            <p:nvPr/>
          </p:nvSpPr>
          <p:spPr>
            <a:xfrm>
              <a:off x="3663147" y="6590973"/>
              <a:ext cx="869300" cy="26884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043-513097</a:t>
              </a:r>
              <a:endParaRPr lang="th-TH" sz="1200" b="1" dirty="0">
                <a:ln w="0"/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pic>
        <p:nvPicPr>
          <p:cNvPr id="23" name="รูปภาพ 4">
            <a:extLst>
              <a:ext uri="{FF2B5EF4-FFF2-40B4-BE49-F238E27FC236}">
                <a16:creationId xmlns:a16="http://schemas.microsoft.com/office/drawing/2014/main" id="{581CC938-E2D9-4D89-BB17-28D8F7B78D8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74" y="53855"/>
            <a:ext cx="505831" cy="513297"/>
          </a:xfrm>
          <a:prstGeom prst="rect">
            <a:avLst/>
          </a:prstGeom>
        </p:spPr>
      </p:pic>
      <p:pic>
        <p:nvPicPr>
          <p:cNvPr id="30" name="รูปภาพ 6">
            <a:extLst>
              <a:ext uri="{FF2B5EF4-FFF2-40B4-BE49-F238E27FC236}">
                <a16:creationId xmlns:a16="http://schemas.microsoft.com/office/drawing/2014/main" id="{70B41E4B-DC01-43BD-85CC-9375049BB78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21" r="29023" b="1014"/>
          <a:stretch/>
        </p:blipFill>
        <p:spPr>
          <a:xfrm>
            <a:off x="684844" y="43752"/>
            <a:ext cx="371745" cy="533502"/>
          </a:xfrm>
          <a:prstGeom prst="rect">
            <a:avLst/>
          </a:prstGeom>
        </p:spPr>
      </p:pic>
      <p:graphicFrame>
        <p:nvGraphicFramePr>
          <p:cNvPr id="24" name="ตาราง 15">
            <a:extLst>
              <a:ext uri="{FF2B5EF4-FFF2-40B4-BE49-F238E27FC236}">
                <a16:creationId xmlns:a16="http://schemas.microsoft.com/office/drawing/2014/main" id="{F68A31BA-9A60-4599-B2E5-AC80C4199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751321"/>
              </p:ext>
            </p:extLst>
          </p:nvPr>
        </p:nvGraphicFramePr>
        <p:xfrm>
          <a:off x="2388284" y="1335720"/>
          <a:ext cx="9783676" cy="5341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8609">
                  <a:extLst>
                    <a:ext uri="{9D8B030D-6E8A-4147-A177-3AD203B41FA5}">
                      <a16:colId xmlns:a16="http://schemas.microsoft.com/office/drawing/2014/main" val="1337678962"/>
                    </a:ext>
                  </a:extLst>
                </a:gridCol>
                <a:gridCol w="5091149">
                  <a:extLst>
                    <a:ext uri="{9D8B030D-6E8A-4147-A177-3AD203B41FA5}">
                      <a16:colId xmlns:a16="http://schemas.microsoft.com/office/drawing/2014/main" val="135191924"/>
                    </a:ext>
                  </a:extLst>
                </a:gridCol>
                <a:gridCol w="3773918">
                  <a:extLst>
                    <a:ext uri="{9D8B030D-6E8A-4147-A177-3AD203B41FA5}">
                      <a16:colId xmlns:a16="http://schemas.microsoft.com/office/drawing/2014/main" val="318408212"/>
                    </a:ext>
                  </a:extLst>
                </a:gridCol>
              </a:tblGrid>
              <a:tr h="240282">
                <a:tc>
                  <a:txBody>
                    <a:bodyPr/>
                    <a:lstStyle/>
                    <a:p>
                      <a:pPr algn="ctr"/>
                      <a:r>
                        <a:rPr lang="th-TH" sz="11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ผลกระทบ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h-TH" sz="1100" dirty="0">
                          <a:solidFill>
                            <a:srgbClr val="0000FF"/>
                          </a:solidFill>
                          <a:effectLst>
                            <a:glow rad="101600">
                              <a:schemeClr val="bg1"/>
                            </a:glo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อ.จังหาร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h-TH" sz="1100" dirty="0">
                          <a:solidFill>
                            <a:srgbClr val="0000FF"/>
                          </a:solidFill>
                          <a:effectLst>
                            <a:glow rad="101600">
                              <a:schemeClr val="bg1"/>
                            </a:glo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อ.เชียงขวัญ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766621"/>
                  </a:ext>
                </a:extLst>
              </a:tr>
              <a:tr h="1857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0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ตำบล/หมู่บ้านที่ได้รับผลกระทบ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 ตำบล 58 หมู่บ้าน 1,226 ครัวเรือน (เสียชีวิต 2 ราย ต.แสนชาติ)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 ตำบล 30 หมู่บ้าน 745 ครัวเรือน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8885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th-TH" sz="10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พื้นที่ทางการเกษตรที่คาดว่าจะเสียหาย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นาข้าว 6,591 ไร่  ประมง 383 ไร่</a:t>
                      </a:r>
                      <a:r>
                        <a:rPr lang="th-TH" sz="11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1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ปศุสัตว์ 31,744 ตัว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นาข้าว 7,993 ไร่  ประมง 44 ไร่</a:t>
                      </a:r>
                      <a:r>
                        <a:rPr lang="th-TH" sz="11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</a:t>
                      </a:r>
                      <a:r>
                        <a:rPr lang="th-TH" sz="11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ปศุสัตว์ 22 ตัว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924434"/>
                  </a:ext>
                </a:extLst>
              </a:tr>
              <a:tr h="1102469">
                <a:tc>
                  <a:txBody>
                    <a:bodyPr/>
                    <a:lstStyle/>
                    <a:p>
                      <a:pPr algn="ctr"/>
                      <a:r>
                        <a:rPr lang="th-TH" sz="10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ที่อยู่อาศัย/</a:t>
                      </a:r>
                      <a:br>
                        <a:rPr lang="th-TH" sz="10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สถานที่สำคัญที่ได้รับผลกระทบ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1) ต.ม่วงลาด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หมู่บ้าน จำนวน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หลัง </a:t>
                      </a:r>
                      <a:b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2) ต.ดงสิงห์ 6 หมู่บ้าน จำนวน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230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หลัง พนังคันดินชำรุด 2 แห่ง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วัด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แห่ง รพ.สต.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แห่ง</a:t>
                      </a:r>
                    </a:p>
                    <a:p>
                      <a:pPr algn="l"/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3) ต.แสนชาติ 1 หมู่บ้าน จำนวน 2 หลัง วัด 2 แห่ง </a:t>
                      </a:r>
                    </a:p>
                    <a:p>
                      <a:pPr algn="l"/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4) ต.ดินดำ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หมู่บ้าน จำนวน</a:t>
                      </a:r>
                      <a:r>
                        <a:rPr lang="th-TH" sz="105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1</a:t>
                      </a:r>
                      <a:r>
                        <a:rPr lang="en-US" sz="105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08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หลัง โรงเรียน 1 แห่ง วัด 3 แห่ง</a:t>
                      </a:r>
                    </a:p>
                    <a:p>
                      <a:pPr algn="l"/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5) ต.ผักแว่น 1 หมู่บ้าน จำนวน 5 หลัง </a:t>
                      </a:r>
                    </a:p>
                    <a:p>
                      <a:pPr algn="l"/>
                      <a:r>
                        <a:rPr lang="th-TH" sz="105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 5 ตำบล 1</a:t>
                      </a:r>
                      <a:r>
                        <a:rPr lang="en-US" sz="105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r>
                        <a:rPr lang="th-TH" sz="105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หมู่บ้าน จำนวน </a:t>
                      </a:r>
                      <a:r>
                        <a:rPr lang="en-US" sz="105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363</a:t>
                      </a:r>
                      <a:r>
                        <a:rPr lang="th-TH" sz="105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หลัง </a:t>
                      </a:r>
                    </a:p>
                    <a:p>
                      <a:pPr algn="l"/>
                      <a:r>
                        <a:rPr lang="th-TH" sz="1050" b="1" u="sng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ปัจจุบันน้ำลดลงเข้าสู่ภาวปกติทั้งหมด</a:t>
                      </a:r>
                      <a:endParaRPr lang="th-TH" sz="1050" b="1" u="none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-87313" algn="thaiDist">
                        <a:buAutoNum type="arabicParenR"/>
                      </a:pPr>
                      <a: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ต.พระธาตุ  - วัด 2 แห่ง ถนน 3 สาย</a:t>
                      </a:r>
                      <a:r>
                        <a:rPr lang="en-US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น้ำท่วมบ้าน </a:t>
                      </a:r>
                      <a:r>
                        <a:rPr lang="en-US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หมู่บ้าน (ม.1 จำนวน 13 หลัง, ม.3 จำนวน 2 หลัง </a:t>
                      </a:r>
                    </a:p>
                    <a:p>
                      <a:pPr marL="0" indent="0" algn="thaiDist">
                        <a:buFontTx/>
                        <a:buNone/>
                      </a:pPr>
                      <a: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และ ม.</a:t>
                      </a:r>
                      <a:r>
                        <a:rPr lang="en-US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 </a:t>
                      </a:r>
                      <a: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 </a:t>
                      </a:r>
                      <a:r>
                        <a:rPr lang="en-US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 </a:t>
                      </a:r>
                      <a: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หลัง)  </a:t>
                      </a:r>
                      <a:r>
                        <a:rPr lang="th-TH" sz="9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 ที่อยู่อาศัยได้รับผลกระทบ </a:t>
                      </a:r>
                      <a:r>
                        <a:rPr lang="en-US" sz="9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 </a:t>
                      </a:r>
                      <a:r>
                        <a:rPr lang="th-TH" sz="9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หลัง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2) ต.เชียงขวัญ  - วัด 1 แห่ง ถนน 2 สาย  น้ำท่วมบ้าน 3 หมู่บ้าน (ม.6 จำนวน 5 หลัง, </a:t>
                      </a:r>
                      <a:b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ม.8 จำนวน 1 หลัง และ ม.11 จำนวน 3 หลัง ) </a:t>
                      </a:r>
                      <a:r>
                        <a:rPr lang="th-TH" sz="9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 ที่อยู่อาศัยได้รับผลกระทบ </a:t>
                      </a:r>
                      <a:r>
                        <a:rPr lang="en-US" sz="9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 </a:t>
                      </a:r>
                      <a:r>
                        <a:rPr lang="th-TH" sz="9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หลัง</a:t>
                      </a:r>
                      <a:endParaRPr lang="th-TH" sz="9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3) ต.พลับพลา - </a:t>
                      </a:r>
                      <a:r>
                        <a:rPr lang="th-TH" sz="9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โรงเรียน </a:t>
                      </a:r>
                      <a:r>
                        <a:rPr lang="en-US" sz="9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</a:t>
                      </a:r>
                      <a:r>
                        <a:rPr lang="th-TH" sz="9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แห่ง</a:t>
                      </a:r>
                      <a: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ถนน</a:t>
                      </a:r>
                      <a:r>
                        <a:rPr lang="th-TH" sz="9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2 สาย น้ำท่วมบ้าน 3 หมู่บ้าน </a:t>
                      </a:r>
                      <a: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(ม.8 จำนวน 10 หลัง ,</a:t>
                      </a:r>
                      <a:b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ม.9 จำนวน 17 หลัง ,ม.10 จำนวน 6 หลัง) </a:t>
                      </a:r>
                      <a:r>
                        <a:rPr lang="th-TH" sz="9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 ที่อยู่อาศัยได้รับผลกระทบ </a:t>
                      </a:r>
                      <a:r>
                        <a:rPr lang="en-US" sz="9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33 </a:t>
                      </a:r>
                      <a:r>
                        <a:rPr lang="th-TH" sz="9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หลัง</a:t>
                      </a:r>
                      <a:endParaRPr lang="th-TH" sz="9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indent="0">
                        <a:buNone/>
                      </a:pPr>
                      <a:r>
                        <a:rPr lang="th-TH" sz="9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 3 ตำบล 9 หมู่บ้าน (ที่อยู่อาศัยได้รับผลกระทบ 9 หมู่บ้าน จำนวน </a:t>
                      </a:r>
                      <a:r>
                        <a:rPr lang="en-US" sz="9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r>
                        <a:rPr lang="th-TH" sz="9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 หลัง)</a:t>
                      </a:r>
                    </a:p>
                    <a:p>
                      <a:pPr marL="0" indent="0">
                        <a:buNone/>
                      </a:pPr>
                      <a:r>
                        <a:rPr lang="th-TH" sz="900" b="1" u="none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</a:t>
                      </a:r>
                      <a:r>
                        <a:rPr lang="th-TH" sz="900" b="1" u="sng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ปัจจุบันน้ำลดลงเข้าสู่ภาวปกติทั้งหมด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554037"/>
                  </a:ext>
                </a:extLst>
              </a:tr>
              <a:tr h="146049">
                <a:tc>
                  <a:txBody>
                    <a:bodyPr/>
                    <a:lstStyle/>
                    <a:p>
                      <a:pPr algn="ctr"/>
                      <a:r>
                        <a:rPr lang="th-TH" sz="9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พื้นที่ประกาศเขตให้ความช่วยเหลือ(กรณีฉุกเฉิน)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th-TH" sz="1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1) ต.ผักแว่น 13 หมู่บ้าน หมู่ที่ 1,2,3,4,5,6,7,8,9,10,11,12,13              2) ต.ม่วงลาด 12 หมู่บ้าน หมู่ที่ 1,2,3,4,5,6,7,8,9,10,11,12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3) ต.ดงสิงห์ 17 หมู่บ้าน หมู่ที่ 1,2,3,4,5,6,7,8,9,10,11,13,14,15,16,17,18     4) ต.แสนชาติ 7 หมู่บ้าน หมู่ที่ 1,2,5,6,7,8,9                    5) ต.ดินดำ 9 หมู่บ้าน หมู่ที่</a:t>
                      </a:r>
                      <a:r>
                        <a:rPr lang="th-TH" sz="10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6,7,8,9,10,11,12,15,17 (ประกาศเขตฯแล้วรวม 5 ตำบล 58 หมู่บ้าน)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FFE1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1) ต.เชียงขวัญ 12 หมู่บ้าน หมู่ที่ </a:t>
                      </a:r>
                      <a:r>
                        <a:rPr lang="th-TH" sz="9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1,2,3,4,5,6,7,8,9,10,11,12</a:t>
                      </a:r>
                      <a:r>
                        <a:rPr lang="th-TH" sz="900" b="1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 </a:t>
                      </a:r>
                      <a: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2) ต.พระธาตุ 7 หมู่บ้าน หมู่ที่ </a:t>
                      </a:r>
                      <a:r>
                        <a:rPr lang="th-TH" sz="9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1,2,3,4,5,6,8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th-TH" sz="9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3) ต.พลับพลา</a:t>
                      </a:r>
                      <a:r>
                        <a:rPr lang="th-TH" sz="9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9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 หมู่บ้าน หมู่ที่ 1,2,3,4,5,6,7,8,9,10,11  </a:t>
                      </a:r>
                      <a:r>
                        <a:rPr lang="th-TH" sz="9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(ประกาศเขตฯแล้วรวม 3 ตำบล 30 หมู่บ้าน) </a:t>
                      </a:r>
                      <a:br>
                        <a:rPr lang="th-TH" sz="900" b="1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kumimoji="0" lang="th-TH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ได้รับผลกระทบจากพายุเตี้ยนหมู่และฝนตกหนักในพื้นที่และมวลน้ำชีไหลมาจากจังหวัดชัยภูมิล้นตลิ่ง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FFE1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491492"/>
                  </a:ext>
                </a:extLst>
              </a:tr>
              <a:tr h="2310944">
                <a:tc>
                  <a:txBody>
                    <a:bodyPr/>
                    <a:lstStyle/>
                    <a:p>
                      <a:pPr algn="ctr"/>
                      <a:r>
                        <a:rPr lang="th-TH" sz="10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การให้</a:t>
                      </a:r>
                      <a:br>
                        <a:rPr lang="th-TH" sz="10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ความช่วยเหลือ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อาหารสัตว์พระราชทาน  ปศ.รอ. มอบให้ 8,600 กก. อาหารสำเร็จรูป </a:t>
                      </a:r>
                      <a:r>
                        <a:rPr lang="en-US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TMR 400 </a:t>
                      </a: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กก. (13 ต.ค.64) </a:t>
                      </a:r>
                      <a:b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en-US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</a:t>
                      </a:r>
                      <a:r>
                        <a:rPr kumimoji="0" lang="th-TH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สิ่งของพระราชทาน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500 </a:t>
                      </a:r>
                      <a:r>
                        <a:rPr kumimoji="0" lang="th-TH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ชุด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(3 </a:t>
                      </a:r>
                      <a:r>
                        <a:rPr kumimoji="0" lang="th-TH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พ.ย.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64)  </a:t>
                      </a: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ปศ.รอ. มอบถุงยังชีพ 20 ชุด และเวชภัณฑ์ในการดูแลรักษาสัตว์ 54 ชุด (13 – 17 ต.ค.64)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กรมเจ้าท่า มอบถุงยังชีพ 40 ชุด (13 ต.ค.64) และมอบถุงยังชีพ 70 ชุด (16 ต.ค.64)  - กฟภ.รอ. ติดตั้งไฟฟ้าส่องสว่าง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อบจ.รอ. มอบถุงยังชีพ 28 ชุด (13 ต.ค.64) และมอบถุงยังชีพ 114 ชุด (16 ต.ค.64)  -ภ.จว.รอ. มอบถุงยังชีพ 28 ชุด ( 23 ต.ค.64)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เหล่ากาชาดจังหวัดร้อยเอ็ด มอบสิ่งของตรวจเยี่ยมแก่ผู้ปฏิบัติงาน 2 ชุดใหญ่ (22 ต.ค.64)</a:t>
                      </a:r>
                      <a:r>
                        <a:rPr lang="en-US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br>
                        <a:rPr lang="en-US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เหล่ากาชาดจังหวัด</a:t>
                      </a:r>
                      <a:r>
                        <a:rPr lang="th-TH" sz="1000" b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ร้อยเอ็ดและชมรมแม่บ้านมหาดไทยจังหวัดร้อยเอ็ด </a:t>
                      </a: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มอบถุงยังชีพ </a:t>
                      </a:r>
                      <a:r>
                        <a:rPr lang="en-US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267 </a:t>
                      </a: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ชุด (</a:t>
                      </a:r>
                      <a:r>
                        <a:rPr lang="en-US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</a:t>
                      </a: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ธ.ค.</a:t>
                      </a:r>
                      <a:r>
                        <a:rPr lang="en-US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64)</a:t>
                      </a:r>
                      <a:b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นายทินกร อ่อนประทุม มอบถุงยังชีพ 30 ชุด (16 ต.ค.64)  - มทบ.27 รวมกับร.16พัน1 สนับสนุนรถครัวสนาม 2 คัน (22 ต.ค.64)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ผู้แทนคณะทำงานกรรมการผู้ช่วยรัฐมนตรีประจำสำนักนายกรัฐมนตรี มอบถุงยังชีพ 110 ชุด (18 ต.ค.64)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คุณตรึงใจ สุวรรณธาดา และครอบครัวมอบข้าวกล่องจำนวน 50 กล่อง - มูลนิธิเอสซีจี มอบ สุขากระดาษ 150 ชุด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จังหวัดร้อยเอ็ด ร่วมกับเหล่ากาชาด มอบถุงยังชีพ จำนวน 242 ชุด (25 ต.ค.64) - จังหวัดร้อยเอ็ด มอบรองเท้าบูท 240 คู่ (30 ต.ค.64)</a:t>
                      </a:r>
                      <a:b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สนง.แรงงาน.จ.รอ. สนับสนุนสุขาลอยน้ำ 2 หลัง   - สสจ.รอ. มอบยารักษาน้ำกัดเท้า  จำนวน 960 หลอด</a:t>
                      </a:r>
                      <a:b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ทสจ.รอ.มอบน้ำดื่มสะอาด 3,400 ลิตร , </a:t>
                      </a:r>
                      <a:r>
                        <a:rPr lang="en-US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EM</a:t>
                      </a: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ball </a:t>
                      </a: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300 ก่อน, จุลินทรีย์ 300 ลิตร      - สนง.ปภ.จ.รอ. ติดตั้งสุขาเคลื่อนที่ 2 หลัง         </a:t>
                      </a:r>
                      <a:b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ศูนย์ ปภ. เขต 6 ขอนแก่น สนับสนุนรถประกอบอาหาร รถผลิตน้ำดื่ม ขวดพลาสติกบรรจุน้ำดื่ม 13,000 ขวด</a:t>
                      </a:r>
                      <a:r>
                        <a:rPr lang="en-US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b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และสนับสนุนรถสูบน้ำท่วมขัง จำนวน </a:t>
                      </a:r>
                      <a:r>
                        <a:rPr lang="en-US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 </a:t>
                      </a: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จุด เพื่อสูบน้ำท่วมขังออกจากบ้านดินดำ ต.ดินดำ และบ้านดินแดง ต.ดงสิงห์)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ชป.รอ. สนับสนุน </a:t>
                      </a:r>
                      <a:r>
                        <a:rPr lang="en-US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Big bag </a:t>
                      </a: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 50 ใบ ทราย 20 คิว เพื่ออุดรอยรั่วพนังกั้นน้ำ (30 ต.ค.64)</a:t>
                      </a:r>
                      <a:endParaRPr lang="en-US" sz="1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0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จังหวัดร้อยเอ็ดมอบถุงยังชีพ</a:t>
                      </a:r>
                      <a:r>
                        <a:rPr lang="th-TH" sz="10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500 ชุด ( 12 พ.ย.64 )</a:t>
                      </a:r>
                      <a:endParaRPr lang="th-TH" sz="10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อาหารสัตว์พระราชทาน ปศ.รอ. มอบให้ 4,000 กก. (16 ต.ค.64)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โครงการส่งน้ำและบำรุงรักษาชีกลาง ติดตั้งเครื่องผลักดันน้ำ 12 เครื่อง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(บริเวณเขื่อนร้อยเอ็ด)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อบจ.รอ. ติดตั้งเครื่องสูบน้ำ 2 เครื่อง (บ.คุยขนวน ต.เชียงขวัญ)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</a:t>
                      </a:r>
                      <a:r>
                        <a:rPr lang="th-TH" sz="1050" b="1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ชป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.รอ. รวมกับโครงการส่งน้ำและบำรุงรักษา</a:t>
                      </a:r>
                      <a:r>
                        <a:rPr lang="th-TH" sz="1050" b="1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ชีก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ลาง สนับสนุน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BIG BAG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 50 ใบ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ป้องกันน้ำท่วม ( บ.คุยขนวน หมู่ 8 ต. เชียงขวัญ )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ทต.เชียงขวัญ สนับสนุนน้ำมันเชื้อเพลิง, ทรายและกระสอบทราย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อบต.พระธาตุ จัดเรือท้องแบนในการสัญจร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สนง.ปภ.จ.รอ. ติดตั้งสุขาเคลื่อนที่ 1 หลัง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สมาคมตอบโต้ภัยพิบัติ มอบถุงยังชีพ 130 ชุด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– สนับสนุนทรัพยากร กำลังพลและจิตอาสาตรวจสอบพนังคันดิน ติดตามสถานการณ์น้ำอย่างใกล้ชิด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จังหวัดร้อยเอ็ดมอบถุงยังชีพ</a:t>
                      </a:r>
                      <a:r>
                        <a:rPr lang="th-TH" sz="105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500 ชุด ( 12 พ.ย.64 )</a:t>
                      </a:r>
                      <a:endParaRPr lang="th-TH" sz="105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endParaRPr lang="th-TH" sz="105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629983"/>
                  </a:ext>
                </a:extLst>
              </a:tr>
            </a:tbl>
          </a:graphicData>
        </a:graphic>
      </p:graphicFrame>
      <p:grpSp>
        <p:nvGrpSpPr>
          <p:cNvPr id="28" name="กลุ่ม 27">
            <a:extLst>
              <a:ext uri="{FF2B5EF4-FFF2-40B4-BE49-F238E27FC236}">
                <a16:creationId xmlns:a16="http://schemas.microsoft.com/office/drawing/2014/main" id="{B5112C4D-CD2F-4C55-AF0F-906E9C10D697}"/>
              </a:ext>
            </a:extLst>
          </p:cNvPr>
          <p:cNvGrpSpPr/>
          <p:nvPr/>
        </p:nvGrpSpPr>
        <p:grpSpPr>
          <a:xfrm>
            <a:off x="11556375" y="6413389"/>
            <a:ext cx="590550" cy="393047"/>
            <a:chOff x="11538490" y="6364495"/>
            <a:chExt cx="590550" cy="393047"/>
          </a:xfrm>
        </p:grpSpPr>
        <p:sp>
          <p:nvSpPr>
            <p:cNvPr id="31" name="ดาว: 6 แฉก 30">
              <a:extLst>
                <a:ext uri="{FF2B5EF4-FFF2-40B4-BE49-F238E27FC236}">
                  <a16:creationId xmlns:a16="http://schemas.microsoft.com/office/drawing/2014/main" id="{FEA4F8EA-E518-4934-88FD-674A73295B8F}"/>
                </a:ext>
              </a:extLst>
            </p:cNvPr>
            <p:cNvSpPr/>
            <p:nvPr/>
          </p:nvSpPr>
          <p:spPr>
            <a:xfrm>
              <a:off x="11561953" y="6364495"/>
              <a:ext cx="517411" cy="393047"/>
            </a:xfrm>
            <a:prstGeom prst="star6">
              <a:avLst>
                <a:gd name="adj" fmla="val 38251"/>
                <a:gd name="hf" fmla="val 11547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4" name="สี่เหลี่ยมผืนผ้า: มุมมน 33">
              <a:extLst>
                <a:ext uri="{FF2B5EF4-FFF2-40B4-BE49-F238E27FC236}">
                  <a16:creationId xmlns:a16="http://schemas.microsoft.com/office/drawing/2014/main" id="{2069E409-8A31-41E0-A47A-56E91129B8B2}"/>
                </a:ext>
              </a:extLst>
            </p:cNvPr>
            <p:cNvSpPr/>
            <p:nvPr/>
          </p:nvSpPr>
          <p:spPr>
            <a:xfrm>
              <a:off x="11538490" y="6399589"/>
              <a:ext cx="590550" cy="322858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20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1/5</a:t>
              </a:r>
            </a:p>
          </p:txBody>
        </p:sp>
      </p:grpSp>
      <p:sp>
        <p:nvSpPr>
          <p:cNvPr id="43" name="กล่องข้อความ 12">
            <a:extLst>
              <a:ext uri="{FF2B5EF4-FFF2-40B4-BE49-F238E27FC236}">
                <a16:creationId xmlns:a16="http://schemas.microsoft.com/office/drawing/2014/main" id="{CBCB1A5C-2C97-4F11-AE0E-0E2736996310}"/>
              </a:ext>
            </a:extLst>
          </p:cNvPr>
          <p:cNvSpPr txBox="1"/>
          <p:nvPr/>
        </p:nvSpPr>
        <p:spPr>
          <a:xfrm>
            <a:off x="2388284" y="285251"/>
            <a:ext cx="5114666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th-TH" sz="1800" b="1" dirty="0">
                <a:effectLst>
                  <a:glow rad="101600">
                    <a:schemeClr val="bg1">
                      <a:alpha val="96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กรณีเกิดอุทกภัยจากฝนตกในพื้นที่และมวลน้ำ</a:t>
            </a:r>
            <a:r>
              <a:rPr lang="th-TH" sz="1800" b="1" dirty="0" err="1">
                <a:effectLst>
                  <a:glow rad="101600">
                    <a:schemeClr val="bg1">
                      <a:alpha val="96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ชีไหล</a:t>
            </a:r>
            <a:r>
              <a:rPr lang="th-TH" sz="1800" b="1" dirty="0">
                <a:effectLst>
                  <a:glow rad="101600">
                    <a:schemeClr val="bg1">
                      <a:alpha val="96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มาจากจังหวัดชัยภูมิล้นตลิ่ง</a:t>
            </a:r>
          </a:p>
        </p:txBody>
      </p:sp>
      <p:grpSp>
        <p:nvGrpSpPr>
          <p:cNvPr id="27" name="กลุ่ม 2">
            <a:extLst>
              <a:ext uri="{FF2B5EF4-FFF2-40B4-BE49-F238E27FC236}">
                <a16:creationId xmlns:a16="http://schemas.microsoft.com/office/drawing/2014/main" id="{14F9AC34-8174-4480-BE29-3BD272BD1D26}"/>
              </a:ext>
            </a:extLst>
          </p:cNvPr>
          <p:cNvGrpSpPr/>
          <p:nvPr/>
        </p:nvGrpSpPr>
        <p:grpSpPr>
          <a:xfrm>
            <a:off x="27806" y="646060"/>
            <a:ext cx="11464672" cy="679019"/>
            <a:chOff x="2655890" y="947972"/>
            <a:chExt cx="7498689" cy="875851"/>
          </a:xfrm>
        </p:grpSpPr>
        <p:sp>
          <p:nvSpPr>
            <p:cNvPr id="33" name="สี่เหลี่ยมผืนผ้า 8">
              <a:extLst>
                <a:ext uri="{FF2B5EF4-FFF2-40B4-BE49-F238E27FC236}">
                  <a16:creationId xmlns:a16="http://schemas.microsoft.com/office/drawing/2014/main" id="{9BC7D952-E2FB-46CE-AF47-74D335BE06E0}"/>
                </a:ext>
              </a:extLst>
            </p:cNvPr>
            <p:cNvSpPr/>
            <p:nvPr/>
          </p:nvSpPr>
          <p:spPr>
            <a:xfrm>
              <a:off x="2655890" y="947972"/>
              <a:ext cx="906637" cy="875851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600" b="1" dirty="0"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สถานการณ์</a:t>
              </a:r>
            </a:p>
            <a:p>
              <a:pPr algn="ctr"/>
              <a:r>
                <a:rPr lang="th-TH" sz="1600" b="1" dirty="0"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ปัจจุบัน</a:t>
              </a:r>
            </a:p>
          </p:txBody>
        </p:sp>
        <p:sp>
          <p:nvSpPr>
            <p:cNvPr id="32" name="สี่เหลี่ยมผืนผ้า: มุมมน 15">
              <a:extLst>
                <a:ext uri="{FF2B5EF4-FFF2-40B4-BE49-F238E27FC236}">
                  <a16:creationId xmlns:a16="http://schemas.microsoft.com/office/drawing/2014/main" id="{178A64AE-A337-4617-96D9-CF3699C7C5E8}"/>
                </a:ext>
              </a:extLst>
            </p:cNvPr>
            <p:cNvSpPr/>
            <p:nvPr/>
          </p:nvSpPr>
          <p:spPr>
            <a:xfrm>
              <a:off x="3422741" y="947972"/>
              <a:ext cx="6731838" cy="87585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thaiDist"/>
              <a:r>
                <a:rPr lang="th-TH" sz="11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จังหวัดร้อยเอ็ดได้รับผลกระทบจากพายุโซนร้อน “เตี้ยนหมู่” ที่อ่อนกำลังลงเป็นพายุดีเปรสชัน และแนวร่องมรสุมที่พาดผ่านภาคตะวันออกเฉียงเหนือ ตั้งแต่เดือนกันยายน 2564 รวมถึงมวลน้ำจากจังหวัดชัยภูมิได้ไหลหลากเข้าท่วมพื้นที่ลุ่มต่ำริมลำน้ำชี</a:t>
              </a:r>
              <a:br>
                <a:rPr lang="en-US" sz="11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11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ในพื้นที่จังหวัดร้อยเอ็ด ตั้งแต่วันที่ 7 ตุลาคม 2564 เป็นต้นมาส่งผลให้น้ำเข้าท่วมพื้นที่ทางการเกษตร 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11 อำเภอ 52 ตำบล 400 หมู่บ้าน 13,419 ครัวเรือน นาข้าวที่คาดว่าจะเสียหาย 107</a:t>
              </a:r>
              <a:r>
                <a:rPr lang="en-US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,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340.00 ไร่ ประมง 649.75 ไร่ ปศุสัตว์ 33,283 ตัว </a:t>
              </a:r>
              <a:b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ที่อยู่อาศัยได้รับผลกระทบ 6 อำเภอ 13 ตำบล 4</a:t>
              </a:r>
              <a:r>
                <a:rPr lang="en-US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5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 หมู่บ้าน </a:t>
              </a:r>
              <a:r>
                <a:rPr lang="en-US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753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 หลัง พนังคันดินชำรุด 2 แห่ง ดังนี้ 1) จุดบ้านดินแดง ต.ดงสิงห์ 2) จุดบ้านเปลือยตาล ต.ดงสิงห์ อ.จังหาร</a:t>
              </a:r>
              <a:endPara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42" name="สี่เหลี่ยมผืนผ้า 7">
            <a:extLst>
              <a:ext uri="{FF2B5EF4-FFF2-40B4-BE49-F238E27FC236}">
                <a16:creationId xmlns:a16="http://schemas.microsoft.com/office/drawing/2014/main" id="{6E3866CC-B2C2-4726-9698-2129E21B691A}"/>
              </a:ext>
            </a:extLst>
          </p:cNvPr>
          <p:cNvSpPr/>
          <p:nvPr/>
        </p:nvSpPr>
        <p:spPr>
          <a:xfrm>
            <a:off x="1194853" y="-306337"/>
            <a:ext cx="8381384" cy="9228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spc="1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52400">
                    <a:schemeClr val="bg1">
                      <a:lumMod val="95000"/>
                      <a:alpha val="93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สรุปการติดตามสถานการณ์น้ำและการแก้ไขปัญหาอุทกภัย พ.ศ.2564  จังหวัดร้อยเอ็ด </a:t>
            </a:r>
          </a:p>
        </p:txBody>
      </p:sp>
      <p:graphicFrame>
        <p:nvGraphicFramePr>
          <p:cNvPr id="35" name="ตาราง 20">
            <a:extLst>
              <a:ext uri="{FF2B5EF4-FFF2-40B4-BE49-F238E27FC236}">
                <a16:creationId xmlns:a16="http://schemas.microsoft.com/office/drawing/2014/main" id="{BEEE2CCB-248D-4B19-A1C2-E7CF367AF5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501207"/>
              </p:ext>
            </p:extLst>
          </p:nvPr>
        </p:nvGraphicFramePr>
        <p:xfrm>
          <a:off x="27806" y="1733322"/>
          <a:ext cx="2316933" cy="31121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16933">
                  <a:extLst>
                    <a:ext uri="{9D8B030D-6E8A-4147-A177-3AD203B41FA5}">
                      <a16:colId xmlns:a16="http://schemas.microsoft.com/office/drawing/2014/main" val="2661122255"/>
                    </a:ext>
                  </a:extLst>
                </a:gridCol>
              </a:tblGrid>
              <a:tr h="488308">
                <a:tc>
                  <a:txBody>
                    <a:bodyPr/>
                    <a:lstStyle/>
                    <a:p>
                      <a:pPr algn="l"/>
                      <a:r>
                        <a:rPr lang="th-TH" sz="120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ศูนย์พักพิงชั่วคราว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</a:t>
                      </a:r>
                      <a:r>
                        <a:rPr lang="th-TH" sz="120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  37 จุด  </a:t>
                      </a:r>
                    </a:p>
                    <a:p>
                      <a:pPr algn="l"/>
                      <a:r>
                        <a:rPr lang="th-TH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พักอาศัยที่ศูนย์พักพิงชั่วคราว </a:t>
                      </a:r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r>
                        <a:rPr lang="th-TH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จุด (อ.จังหาร)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102967"/>
                  </a:ext>
                </a:extLst>
              </a:tr>
              <a:tr h="703633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อ.จังหาร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5 จุด</a:t>
                      </a:r>
                      <a:b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พักอาศัยที่ศูนย์พักพิง</a:t>
                      </a:r>
                      <a:r>
                        <a:rPr lang="en-US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จุด จำนวน </a:t>
                      </a:r>
                      <a:r>
                        <a:rPr lang="en-US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ครัวเรือน</a:t>
                      </a:r>
                      <a:b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(พนังบ้านดินแดง ต.ดงสิงห์)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6111689"/>
                  </a:ext>
                </a:extLst>
              </a:tr>
              <a:tr h="260995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อ.เชียงขวัญ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6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0424546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อ.โพธิ์ชัย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9 จุด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2792050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อ.เสลภูมิ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5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7827465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อ.ธวัชบุรี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4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879127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อ.ทุ่งเขาหลวง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1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5220322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อ.อาจสามารถ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1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009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อ.พนมไพร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6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8564643"/>
                  </a:ext>
                </a:extLst>
              </a:tr>
            </a:tbl>
          </a:graphicData>
        </a:graphic>
      </p:graphicFrame>
      <p:sp>
        <p:nvSpPr>
          <p:cNvPr id="45" name="คลื่นคู่ 10">
            <a:extLst>
              <a:ext uri="{FF2B5EF4-FFF2-40B4-BE49-F238E27FC236}">
                <a16:creationId xmlns:a16="http://schemas.microsoft.com/office/drawing/2014/main" id="{02ACDCB6-1268-45A9-A2F4-E8C098E8428B}"/>
              </a:ext>
            </a:extLst>
          </p:cNvPr>
          <p:cNvSpPr/>
          <p:nvPr/>
        </p:nvSpPr>
        <p:spPr>
          <a:xfrm>
            <a:off x="9803716" y="11366"/>
            <a:ext cx="2343209" cy="647180"/>
          </a:xfrm>
          <a:prstGeom prst="doubleWav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1000">
                <a:schemeClr val="accent5">
                  <a:lumMod val="0"/>
                  <a:lumOff val="100000"/>
                </a:schemeClr>
              </a:gs>
              <a:gs pos="99000">
                <a:srgbClr val="00B0F0"/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 ณ วันที่ 22 ธันวาคม 2564 </a:t>
            </a: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เวลา 09.00 น.</a:t>
            </a:r>
          </a:p>
        </p:txBody>
      </p:sp>
      <p:graphicFrame>
        <p:nvGraphicFramePr>
          <p:cNvPr id="29" name="ตาราง 28">
            <a:extLst>
              <a:ext uri="{FF2B5EF4-FFF2-40B4-BE49-F238E27FC236}">
                <a16:creationId xmlns:a16="http://schemas.microsoft.com/office/drawing/2014/main" id="{977F9FF6-14C8-4D03-875E-8C4A82AC8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292507"/>
              </p:ext>
            </p:extLst>
          </p:nvPr>
        </p:nvGraphicFramePr>
        <p:xfrm>
          <a:off x="27806" y="4852525"/>
          <a:ext cx="2316933" cy="1826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933">
                  <a:extLst>
                    <a:ext uri="{9D8B030D-6E8A-4147-A177-3AD203B41FA5}">
                      <a16:colId xmlns:a16="http://schemas.microsoft.com/office/drawing/2014/main" val="2737478894"/>
                    </a:ext>
                  </a:extLst>
                </a:gridCol>
              </a:tblGrid>
              <a:tr h="330399">
                <a:tc>
                  <a:txBody>
                    <a:bodyPr/>
                    <a:lstStyle/>
                    <a:p>
                      <a:pPr algn="ctr"/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แระดับน้ำ ลำน้ำชี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91801"/>
                  </a:ext>
                </a:extLst>
              </a:tr>
              <a:tr h="1496435">
                <a:tc>
                  <a:txBody>
                    <a:bodyPr/>
                    <a:lstStyle/>
                    <a:p>
                      <a:pPr algn="thaiDist"/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ระดับน้ำสถานี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E.66A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บ.ม่วงลาด อ.จังหาร จ.ร้อยเอ็ด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ระดับตลิ่ง 11.60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 เวลา 08.00 น.ระดับน้ำอยู่ที่ 5.57</a:t>
                      </a:r>
                      <a:r>
                        <a:rPr lang="th-TH" sz="105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ต่ำกว่าตลิ่ง 6.03 ม.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สถานี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E.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95 บ.วังยาว-หนองแก่ง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อ.เชียงขวัญ จ.ร้อยเอ็ดระดับตลิ่ง 7.50 ม. เวลา 08.00 น.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ระดับน้ำอยู่ที่ 2.13 ม. </a:t>
                      </a: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ต่ำกว่าตลิ่ง 5.37 ม.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สถานี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E.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บ.ท่าสะแบง อ.ทุ่งเขาหลวง จ.ร้อยเอ็ด ระดับตลิ่ง 9.80 ม. เวลา 08.00 น.ระดับน้ำอยู่ที่ 3.61 </a:t>
                      </a:r>
                      <a:r>
                        <a:rPr lang="th-TH" sz="105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</a:t>
                      </a:r>
                      <a:r>
                        <a:rPr lang="th-TH" sz="1050" b="1" u="sng" baseline="0" dirty="0">
                          <a:solidFill>
                            <a:srgbClr val="0070C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u="sng" baseline="0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ต่ำ</a:t>
                      </a: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กว่าตลิ่ง 6.19</a:t>
                      </a:r>
                      <a:r>
                        <a:rPr lang="th-TH" sz="1050" b="1" u="sng" baseline="0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32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1459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7">
            <a:extLst>
              <a:ext uri="{FF2B5EF4-FFF2-40B4-BE49-F238E27FC236}">
                <a16:creationId xmlns:a16="http://schemas.microsoft.com/office/drawing/2014/main" id="{4BE62153-3DD1-4B17-BA35-2EFF861F29CF}"/>
              </a:ext>
            </a:extLst>
          </p:cNvPr>
          <p:cNvSpPr/>
          <p:nvPr/>
        </p:nvSpPr>
        <p:spPr>
          <a:xfrm>
            <a:off x="1581268" y="-243802"/>
            <a:ext cx="8381384" cy="9228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spc="1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52400">
                    <a:schemeClr val="bg1">
                      <a:lumMod val="95000"/>
                      <a:alpha val="93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สรุปการติดตามสถานการณ์น้ำและการแก้ไขปัญหาอุทกภัย พ.ศ.2564  จังหวัดร้อยเอ็ด </a:t>
            </a:r>
          </a:p>
        </p:txBody>
      </p:sp>
      <p:sp>
        <p:nvSpPr>
          <p:cNvPr id="13" name="กล่องข้อความ 12">
            <a:extLst>
              <a:ext uri="{FF2B5EF4-FFF2-40B4-BE49-F238E27FC236}">
                <a16:creationId xmlns:a16="http://schemas.microsoft.com/office/drawing/2014/main" id="{68F030AC-6BE8-4608-815A-B49E2DD9648E}"/>
              </a:ext>
            </a:extLst>
          </p:cNvPr>
          <p:cNvSpPr txBox="1"/>
          <p:nvPr/>
        </p:nvSpPr>
        <p:spPr>
          <a:xfrm>
            <a:off x="2319900" y="396683"/>
            <a:ext cx="5114666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th-TH" sz="1800" b="1" dirty="0">
                <a:effectLst>
                  <a:glow rad="101600">
                    <a:schemeClr val="bg1">
                      <a:alpha val="96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กรณีเกิดอุทกภัยจากฝนตกในพื้นที่และมวลน้ำ</a:t>
            </a:r>
            <a:r>
              <a:rPr lang="th-TH" sz="1800" b="1" dirty="0" err="1">
                <a:effectLst>
                  <a:glow rad="101600">
                    <a:schemeClr val="bg1">
                      <a:alpha val="96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ชีไหล</a:t>
            </a:r>
            <a:r>
              <a:rPr lang="th-TH" sz="1800" b="1" dirty="0">
                <a:effectLst>
                  <a:glow rad="101600">
                    <a:schemeClr val="bg1">
                      <a:alpha val="96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มาจากจังหวัดชัยภูมิล้นตลิ่ง</a:t>
            </a:r>
          </a:p>
        </p:txBody>
      </p:sp>
      <p:graphicFrame>
        <p:nvGraphicFramePr>
          <p:cNvPr id="24" name="ตาราง 15">
            <a:extLst>
              <a:ext uri="{FF2B5EF4-FFF2-40B4-BE49-F238E27FC236}">
                <a16:creationId xmlns:a16="http://schemas.microsoft.com/office/drawing/2014/main" id="{F68A31BA-9A60-4599-B2E5-AC80C4199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028782"/>
              </p:ext>
            </p:extLst>
          </p:nvPr>
        </p:nvGraphicFramePr>
        <p:xfrm>
          <a:off x="2529668" y="1702596"/>
          <a:ext cx="9550861" cy="4529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4860">
                  <a:extLst>
                    <a:ext uri="{9D8B030D-6E8A-4147-A177-3AD203B41FA5}">
                      <a16:colId xmlns:a16="http://schemas.microsoft.com/office/drawing/2014/main" val="1337678962"/>
                    </a:ext>
                  </a:extLst>
                </a:gridCol>
                <a:gridCol w="4167658">
                  <a:extLst>
                    <a:ext uri="{9D8B030D-6E8A-4147-A177-3AD203B41FA5}">
                      <a16:colId xmlns:a16="http://schemas.microsoft.com/office/drawing/2014/main" val="3887766950"/>
                    </a:ext>
                  </a:extLst>
                </a:gridCol>
                <a:gridCol w="3688343">
                  <a:extLst>
                    <a:ext uri="{9D8B030D-6E8A-4147-A177-3AD203B41FA5}">
                      <a16:colId xmlns:a16="http://schemas.microsoft.com/office/drawing/2014/main" val="630955642"/>
                    </a:ext>
                  </a:extLst>
                </a:gridCol>
              </a:tblGrid>
              <a:tr h="316739">
                <a:tc>
                  <a:txBody>
                    <a:bodyPr/>
                    <a:lstStyle/>
                    <a:p>
                      <a:pPr algn="ctr"/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ผลกระทบ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26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solidFill>
                            <a:srgbClr val="0000FF"/>
                          </a:solidFill>
                          <a:effectLst>
                            <a:glow rad="101600">
                              <a:schemeClr val="bg1"/>
                            </a:glo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อ.โพธิ์ชัย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solidFill>
                            <a:srgbClr val="0000FF"/>
                          </a:solidFill>
                          <a:effectLst>
                            <a:glow rad="101600">
                              <a:schemeClr val="bg1"/>
                            </a:glo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อ.ธวัชบุรี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766621"/>
                  </a:ext>
                </a:extLst>
              </a:tr>
              <a:tr h="5766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ตำบล/หมู่บ้านที่ได้รับผลกระทบ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4 ตำบล 35 หมู่บ้าน</a:t>
                      </a:r>
                      <a:r>
                        <a:rPr lang="en-US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1,234 ครัวเรือน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ตำบล 7 หมู่บ้าน 244 ครัวเรือน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888563"/>
                  </a:ext>
                </a:extLst>
              </a:tr>
              <a:tr h="533422">
                <a:tc>
                  <a:txBody>
                    <a:bodyPr/>
                    <a:lstStyle/>
                    <a:p>
                      <a:pPr algn="ctr"/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พื้นที่ทางการเกษตรที่คาดว่าจะเสียหาย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นาข้าว 11,974.75 ไร่ , ดาวเรือง 2 ไร่ (รวม 11,976.75 ไร่)</a:t>
                      </a:r>
                      <a:b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ประมง 21.25 ไร่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นาข้าว 2,388.75 ไร่</a:t>
                      </a:r>
                    </a:p>
                    <a:p>
                      <a:pPr algn="ctr"/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ประมง 4.75 ไร่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924434"/>
                  </a:ext>
                </a:extLst>
              </a:tr>
              <a:tr h="746790">
                <a:tc>
                  <a:txBody>
                    <a:bodyPr/>
                    <a:lstStyle/>
                    <a:p>
                      <a:pPr algn="ctr"/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ที่อยู่อาศัย/</a:t>
                      </a:r>
                      <a:b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สถานที่สำคัญที่ได้รับผลกระทบ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th-TH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ต.สะอาด 1 หมู่บ้าน </a:t>
                      </a: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</a:t>
                      </a:r>
                      <a:r>
                        <a:rPr kumimoji="0" lang="th-TH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หลัง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4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รวม 1 ตำบล 1 หมู่บ้าน จำนวน </a:t>
                      </a:r>
                      <a:r>
                        <a:rPr kumimoji="0" lang="en-US" sz="14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</a:t>
                      </a:r>
                      <a:r>
                        <a:rPr kumimoji="0" lang="th-TH" sz="14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หลัง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1" u="sng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ปัจจุบันน้ำลดลงเข้าสู่ภาวปกติทั้งหมด</a:t>
                      </a:r>
                      <a:endParaRPr kumimoji="0" lang="th-TH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1) ต.ธวัชบุรี จำนวน 6 หลัง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4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รวม 1 ตำบล 2 หมู่บ้าน จำนวน 6 หลัง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1" u="sng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ปัจจุบันน้ำลดลงเข้าสู่ภาวปกติทั้งหมด</a:t>
                      </a:r>
                      <a:endParaRPr kumimoji="0" lang="th-TH" sz="1400" b="1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554037"/>
                  </a:ext>
                </a:extLst>
              </a:tr>
              <a:tr h="1164238">
                <a:tc>
                  <a:txBody>
                    <a:bodyPr/>
                    <a:lstStyle/>
                    <a:p>
                      <a:pPr algn="ctr"/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พื้นที่ประกาศเขตให้ความช่วยเหลือ(กรณีฉุกเฉิน)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1) ต.ดอนโอง 10 หมู่บ้าน หมู่ที่ 1,2,3,4,5,6,7,8,9,10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2) ต.สะอาด 14 หมู่บ้าน หมู่ที่ 1,2,3,4,5,6,7,8,9,10,11,12,13,14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3) ต.หนองตาไก้ 5 หมู่บ้าน หมู่ที่ 1,6,7,8,9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4) ต.เชียงใหม่ 6 หมู่บ้าน หมู่ที่ 1,4,5,8,9,11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(ประกาศเขตฯแล้วรวม 4 ตำบล 35 หมู่บ้าน)</a:t>
                      </a:r>
                      <a:r>
                        <a:rPr lang="th-TH" sz="1200" b="1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FFE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1) ต.ธวัชบุรี 7 หมู่บ้าน หมู่ที่ </a:t>
                      </a: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1,2,3,7,9,10,11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(ประกาศเขตฯแล้วรวม 1 ตำบล 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</a:t>
                      </a: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หมู่บ้าน)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FFE1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491492"/>
                  </a:ext>
                </a:extLst>
              </a:tr>
              <a:tr h="1173528">
                <a:tc>
                  <a:txBody>
                    <a:bodyPr/>
                    <a:lstStyle/>
                    <a:p>
                      <a:pPr algn="ctr"/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การให้</a:t>
                      </a:r>
                      <a:b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ความช่วยเหลือ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อาหารสัตว์พระราชทาน ปศ.รอ. มอบให้ 4,000 กก. (15 ต.ค.64)</a:t>
                      </a:r>
                      <a:br>
                        <a:rPr lang="en-US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en-US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</a:t>
                      </a:r>
                      <a:r>
                        <a:rPr lang="th-TH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มูลนิธิมิราเคิล ออฟไลฟ์ ร่วมกับบริษัทโทรคมนาคมแห่งชาติ จำกัด (มหาชน) </a:t>
                      </a:r>
                      <a:br>
                        <a:rPr lang="en-US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มอบสิ่งของ(ถุงยังชีพ) ตามโครงการ “หนึ่งใจช่วยเหลือผู้ประสบภัย”</a:t>
                      </a:r>
                      <a:r>
                        <a:rPr lang="en-US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 500 ชุด</a:t>
                      </a:r>
                      <a:br>
                        <a:rPr lang="th-TH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– สนับสนุนทรัพยากร กำลังพล</a:t>
                      </a:r>
                      <a:r>
                        <a:rPr lang="en-US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และจิตอาสาตรวจสอบพนังคันดิน ติดตามสถานการณ์น้ำอย่างใกล้ชิด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ชป.รอ.ติดตั้งเครื่องผลักดันน้ำ 16 เครื่อง (ใต้สะพานธวัชดินแดง)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สนับสนุนทรัพยากร กำลังพล</a:t>
                      </a:r>
                      <a:r>
                        <a:rPr lang="en-US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และจิตอาสา ตรวจสอบพนังคันดิน </a:t>
                      </a:r>
                      <a:br>
                        <a:rPr lang="th-TH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ติดตามสถานการณ์น้ำอย่างใกล้ชิด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629983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DE47369B-3366-4DD1-9760-1C0766592D6C}"/>
              </a:ext>
            </a:extLst>
          </p:cNvPr>
          <p:cNvSpPr txBox="1"/>
          <p:nvPr/>
        </p:nvSpPr>
        <p:spPr>
          <a:xfrm>
            <a:off x="2505435" y="6498659"/>
            <a:ext cx="480701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thaiDist"/>
            <a:r>
              <a:rPr lang="th-TH" sz="1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หมายเหตุ </a:t>
            </a:r>
            <a:r>
              <a:rPr lang="en-US" sz="1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1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ข้อมูลดังกล่าวได้รับรายงานผลกระทบจากอำเภอ ซึ่งเป็นการสรุปรายงานแบบสะสม  </a:t>
            </a:r>
          </a:p>
        </p:txBody>
      </p:sp>
      <p:grpSp>
        <p:nvGrpSpPr>
          <p:cNvPr id="36" name="กลุ่ม 5">
            <a:extLst>
              <a:ext uri="{FF2B5EF4-FFF2-40B4-BE49-F238E27FC236}">
                <a16:creationId xmlns:a16="http://schemas.microsoft.com/office/drawing/2014/main" id="{11729299-6183-4BD0-80BD-01B90DA1F029}"/>
              </a:ext>
            </a:extLst>
          </p:cNvPr>
          <p:cNvGrpSpPr/>
          <p:nvPr/>
        </p:nvGrpSpPr>
        <p:grpSpPr>
          <a:xfrm>
            <a:off x="7260279" y="6539354"/>
            <a:ext cx="4384909" cy="268842"/>
            <a:chOff x="3713406" y="6601662"/>
            <a:chExt cx="4384909" cy="268842"/>
          </a:xfrm>
        </p:grpSpPr>
        <p:pic>
          <p:nvPicPr>
            <p:cNvPr id="37" name="รูปภาพ 27">
              <a:extLst>
                <a:ext uri="{FF2B5EF4-FFF2-40B4-BE49-F238E27FC236}">
                  <a16:creationId xmlns:a16="http://schemas.microsoft.com/office/drawing/2014/main" id="{B78AC7E0-430B-46AD-B9D4-51139952E4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3406" y="6684527"/>
              <a:ext cx="133339" cy="133339"/>
            </a:xfrm>
            <a:prstGeom prst="rect">
              <a:avLst/>
            </a:prstGeom>
          </p:spPr>
        </p:pic>
        <p:pic>
          <p:nvPicPr>
            <p:cNvPr id="38" name="รูปภาพ 29">
              <a:extLst>
                <a:ext uri="{FF2B5EF4-FFF2-40B4-BE49-F238E27FC236}">
                  <a16:creationId xmlns:a16="http://schemas.microsoft.com/office/drawing/2014/main" id="{86431798-B874-4CA4-9849-8EA97575AA0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807" t="6895" r="8376" b="7240"/>
            <a:stretch/>
          </p:blipFill>
          <p:spPr>
            <a:xfrm>
              <a:off x="4582693" y="6676170"/>
              <a:ext cx="151379" cy="153247"/>
            </a:xfrm>
            <a:prstGeom prst="rect">
              <a:avLst/>
            </a:prstGeom>
          </p:spPr>
        </p:pic>
        <p:sp>
          <p:nvSpPr>
            <p:cNvPr id="39" name="สี่เหลี่ยมผืนผ้า: มุมมน 30">
              <a:extLst>
                <a:ext uri="{FF2B5EF4-FFF2-40B4-BE49-F238E27FC236}">
                  <a16:creationId xmlns:a16="http://schemas.microsoft.com/office/drawing/2014/main" id="{271D94FB-8A4B-4E31-9411-AB56B36C7AD1}"/>
                </a:ext>
              </a:extLst>
            </p:cNvPr>
            <p:cNvSpPr/>
            <p:nvPr/>
          </p:nvSpPr>
          <p:spPr>
            <a:xfrm>
              <a:off x="7089525" y="6603301"/>
              <a:ext cx="1008790" cy="26556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สายด่วน </a:t>
              </a:r>
              <a:r>
                <a:rPr lang="en-US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: 1784</a:t>
              </a:r>
              <a:endParaRPr lang="th-TH" sz="1200" b="1" dirty="0">
                <a:ln w="0"/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40" name="สี่เหลี่ยมผืนผ้า: มุมมน 31">
              <a:extLst>
                <a:ext uri="{FF2B5EF4-FFF2-40B4-BE49-F238E27FC236}">
                  <a16:creationId xmlns:a16="http://schemas.microsoft.com/office/drawing/2014/main" id="{2FEBF40B-A6C7-4A08-AB71-7778D15CA943}"/>
                </a:ext>
              </a:extLst>
            </p:cNvPr>
            <p:cNvSpPr/>
            <p:nvPr/>
          </p:nvSpPr>
          <p:spPr>
            <a:xfrm>
              <a:off x="4645211" y="6604538"/>
              <a:ext cx="2628343" cy="26556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สำนักงานป้องกันและบรรเทาสาธารณภัยจังหวัดร้อยเอ็ด</a:t>
              </a:r>
            </a:p>
          </p:txBody>
        </p:sp>
        <p:sp>
          <p:nvSpPr>
            <p:cNvPr id="41" name="สี่เหลี่ยมผืนผ้า: มุมมน 32">
              <a:extLst>
                <a:ext uri="{FF2B5EF4-FFF2-40B4-BE49-F238E27FC236}">
                  <a16:creationId xmlns:a16="http://schemas.microsoft.com/office/drawing/2014/main" id="{EDB2DAEA-9B21-4AB2-840E-A4FC04B49F69}"/>
                </a:ext>
              </a:extLst>
            </p:cNvPr>
            <p:cNvSpPr/>
            <p:nvPr/>
          </p:nvSpPr>
          <p:spPr>
            <a:xfrm>
              <a:off x="3758500" y="6601662"/>
              <a:ext cx="869300" cy="26884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043-513097</a:t>
              </a:r>
              <a:endParaRPr lang="th-TH" sz="1200" b="1" dirty="0">
                <a:ln w="0"/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pSp>
        <p:nvGrpSpPr>
          <p:cNvPr id="34" name="กลุ่ม 33">
            <a:extLst>
              <a:ext uri="{FF2B5EF4-FFF2-40B4-BE49-F238E27FC236}">
                <a16:creationId xmlns:a16="http://schemas.microsoft.com/office/drawing/2014/main" id="{59BC7115-9798-4031-8102-017AED1EC71A}"/>
              </a:ext>
            </a:extLst>
          </p:cNvPr>
          <p:cNvGrpSpPr/>
          <p:nvPr/>
        </p:nvGrpSpPr>
        <p:grpSpPr>
          <a:xfrm>
            <a:off x="11556375" y="6413389"/>
            <a:ext cx="590550" cy="393047"/>
            <a:chOff x="11538490" y="6364495"/>
            <a:chExt cx="590550" cy="393047"/>
          </a:xfrm>
        </p:grpSpPr>
        <p:sp>
          <p:nvSpPr>
            <p:cNvPr id="35" name="ดาว: 6 แฉก 34">
              <a:extLst>
                <a:ext uri="{FF2B5EF4-FFF2-40B4-BE49-F238E27FC236}">
                  <a16:creationId xmlns:a16="http://schemas.microsoft.com/office/drawing/2014/main" id="{CE0B3568-354B-4FB0-BA66-95E30052DF51}"/>
                </a:ext>
              </a:extLst>
            </p:cNvPr>
            <p:cNvSpPr/>
            <p:nvPr/>
          </p:nvSpPr>
          <p:spPr>
            <a:xfrm>
              <a:off x="11561953" y="6364495"/>
              <a:ext cx="517411" cy="393047"/>
            </a:xfrm>
            <a:prstGeom prst="star6">
              <a:avLst>
                <a:gd name="adj" fmla="val 38251"/>
                <a:gd name="hf" fmla="val 11547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42" name="สี่เหลี่ยมผืนผ้า: มุมมน 41">
              <a:extLst>
                <a:ext uri="{FF2B5EF4-FFF2-40B4-BE49-F238E27FC236}">
                  <a16:creationId xmlns:a16="http://schemas.microsoft.com/office/drawing/2014/main" id="{67CE7960-C25B-407F-A48E-FACE8F9177BC}"/>
                </a:ext>
              </a:extLst>
            </p:cNvPr>
            <p:cNvSpPr/>
            <p:nvPr/>
          </p:nvSpPr>
          <p:spPr>
            <a:xfrm>
              <a:off x="11538490" y="6399589"/>
              <a:ext cx="590550" cy="322858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20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2/5</a:t>
              </a:r>
            </a:p>
          </p:txBody>
        </p:sp>
      </p:grpSp>
      <p:pic>
        <p:nvPicPr>
          <p:cNvPr id="43" name="รูปภาพ 4">
            <a:extLst>
              <a:ext uri="{FF2B5EF4-FFF2-40B4-BE49-F238E27FC236}">
                <a16:creationId xmlns:a16="http://schemas.microsoft.com/office/drawing/2014/main" id="{086AF48A-F994-4D1C-BB34-8923693AEF8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52" y="39958"/>
            <a:ext cx="592110" cy="600849"/>
          </a:xfrm>
          <a:prstGeom prst="rect">
            <a:avLst/>
          </a:prstGeom>
        </p:spPr>
      </p:pic>
      <p:pic>
        <p:nvPicPr>
          <p:cNvPr id="44" name="รูปภาพ 6">
            <a:extLst>
              <a:ext uri="{FF2B5EF4-FFF2-40B4-BE49-F238E27FC236}">
                <a16:creationId xmlns:a16="http://schemas.microsoft.com/office/drawing/2014/main" id="{B321E55E-8F5C-400F-AF7E-474124CEC39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21" r="29023" b="1014"/>
          <a:stretch/>
        </p:blipFill>
        <p:spPr>
          <a:xfrm>
            <a:off x="1020784" y="53420"/>
            <a:ext cx="398921" cy="572503"/>
          </a:xfrm>
          <a:prstGeom prst="rect">
            <a:avLst/>
          </a:prstGeom>
        </p:spPr>
      </p:pic>
      <p:graphicFrame>
        <p:nvGraphicFramePr>
          <p:cNvPr id="45" name="ตาราง 20">
            <a:extLst>
              <a:ext uri="{FF2B5EF4-FFF2-40B4-BE49-F238E27FC236}">
                <a16:creationId xmlns:a16="http://schemas.microsoft.com/office/drawing/2014/main" id="{C44E9D4E-0A08-43C3-BE9F-39A09464C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829968"/>
              </p:ext>
            </p:extLst>
          </p:nvPr>
        </p:nvGraphicFramePr>
        <p:xfrm>
          <a:off x="55238" y="1715034"/>
          <a:ext cx="2316933" cy="31121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16933">
                  <a:extLst>
                    <a:ext uri="{9D8B030D-6E8A-4147-A177-3AD203B41FA5}">
                      <a16:colId xmlns:a16="http://schemas.microsoft.com/office/drawing/2014/main" val="2661122255"/>
                    </a:ext>
                  </a:extLst>
                </a:gridCol>
              </a:tblGrid>
              <a:tr h="488308">
                <a:tc>
                  <a:txBody>
                    <a:bodyPr/>
                    <a:lstStyle/>
                    <a:p>
                      <a:pPr algn="l"/>
                      <a:r>
                        <a:rPr lang="th-TH" sz="120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ศูนย์พักพิงชั่วคราว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</a:t>
                      </a:r>
                      <a:r>
                        <a:rPr lang="th-TH" sz="120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  37 จุด  </a:t>
                      </a:r>
                    </a:p>
                    <a:p>
                      <a:pPr algn="l"/>
                      <a:r>
                        <a:rPr lang="th-TH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พักอาศัยที่ศูนย์พักพิงชั่วคราว </a:t>
                      </a:r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r>
                        <a:rPr lang="th-TH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จุด (อ.จังหาร)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102967"/>
                  </a:ext>
                </a:extLst>
              </a:tr>
              <a:tr h="703633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อ.จังหาร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5 จุด</a:t>
                      </a:r>
                      <a:b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พักอาศัยที่ศูนย์พักพิง</a:t>
                      </a:r>
                      <a:r>
                        <a:rPr lang="en-US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จุด จำนวน </a:t>
                      </a:r>
                      <a:r>
                        <a:rPr lang="en-US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ครัวเรือน</a:t>
                      </a:r>
                      <a:b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(พนังบ้านดินแดง ต.ดงสิงห์)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6111689"/>
                  </a:ext>
                </a:extLst>
              </a:tr>
              <a:tr h="260995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อ.เชียงขวัญ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6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0424546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อ.โพธิ์ชัย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9 จุด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2792050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อ.เสลภูมิ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5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7827465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อ.ธวัชบุรี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4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879127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อ.ทุ่งเขาหลวง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1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5220322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อ.อาจสามารถ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1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009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อ.พนมไพร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6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8564643"/>
                  </a:ext>
                </a:extLst>
              </a:tr>
            </a:tbl>
          </a:graphicData>
        </a:graphic>
      </p:graphicFrame>
      <p:sp>
        <p:nvSpPr>
          <p:cNvPr id="47" name="คลื่นคู่ 10">
            <a:extLst>
              <a:ext uri="{FF2B5EF4-FFF2-40B4-BE49-F238E27FC236}">
                <a16:creationId xmlns:a16="http://schemas.microsoft.com/office/drawing/2014/main" id="{C8C96AC0-B6DB-46C7-B736-E4C3DB547E1B}"/>
              </a:ext>
            </a:extLst>
          </p:cNvPr>
          <p:cNvSpPr/>
          <p:nvPr/>
        </p:nvSpPr>
        <p:spPr>
          <a:xfrm>
            <a:off x="9803716" y="29654"/>
            <a:ext cx="2343209" cy="647180"/>
          </a:xfrm>
          <a:prstGeom prst="doubleWav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1000">
                <a:schemeClr val="accent5">
                  <a:lumMod val="0"/>
                  <a:lumOff val="100000"/>
                </a:schemeClr>
              </a:gs>
              <a:gs pos="99000">
                <a:srgbClr val="00B0F0"/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 ณ วันที่ 22 ธันวาคม 2564 </a:t>
            </a: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เวลา 09.00 น.</a:t>
            </a:r>
          </a:p>
        </p:txBody>
      </p:sp>
      <p:grpSp>
        <p:nvGrpSpPr>
          <p:cNvPr id="25" name="กลุ่ม 2">
            <a:extLst>
              <a:ext uri="{FF2B5EF4-FFF2-40B4-BE49-F238E27FC236}">
                <a16:creationId xmlns:a16="http://schemas.microsoft.com/office/drawing/2014/main" id="{8D41386B-76F2-4BDE-849E-C9B2424244D6}"/>
              </a:ext>
            </a:extLst>
          </p:cNvPr>
          <p:cNvGrpSpPr/>
          <p:nvPr/>
        </p:nvGrpSpPr>
        <p:grpSpPr>
          <a:xfrm>
            <a:off x="27806" y="816748"/>
            <a:ext cx="11464672" cy="679019"/>
            <a:chOff x="2655890" y="947972"/>
            <a:chExt cx="7498689" cy="875851"/>
          </a:xfrm>
        </p:grpSpPr>
        <p:sp>
          <p:nvSpPr>
            <p:cNvPr id="27" name="สี่เหลี่ยมผืนผ้า 8">
              <a:extLst>
                <a:ext uri="{FF2B5EF4-FFF2-40B4-BE49-F238E27FC236}">
                  <a16:creationId xmlns:a16="http://schemas.microsoft.com/office/drawing/2014/main" id="{83934005-2C45-4834-84B7-E25602AF932E}"/>
                </a:ext>
              </a:extLst>
            </p:cNvPr>
            <p:cNvSpPr/>
            <p:nvPr/>
          </p:nvSpPr>
          <p:spPr>
            <a:xfrm>
              <a:off x="2655890" y="947972"/>
              <a:ext cx="906637" cy="875851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600" b="1" dirty="0"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สถานการณ์</a:t>
              </a:r>
            </a:p>
            <a:p>
              <a:pPr algn="ctr"/>
              <a:r>
                <a:rPr lang="th-TH" sz="1600" b="1" dirty="0"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ปัจจุบัน</a:t>
              </a:r>
            </a:p>
          </p:txBody>
        </p:sp>
        <p:sp>
          <p:nvSpPr>
            <p:cNvPr id="29" name="สี่เหลี่ยมผืนผ้า: มุมมน 15">
              <a:extLst>
                <a:ext uri="{FF2B5EF4-FFF2-40B4-BE49-F238E27FC236}">
                  <a16:creationId xmlns:a16="http://schemas.microsoft.com/office/drawing/2014/main" id="{DACB488D-B9A4-4365-9F37-75821E647BEC}"/>
                </a:ext>
              </a:extLst>
            </p:cNvPr>
            <p:cNvSpPr/>
            <p:nvPr/>
          </p:nvSpPr>
          <p:spPr>
            <a:xfrm>
              <a:off x="3422741" y="947972"/>
              <a:ext cx="6731838" cy="87585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thaiDist"/>
              <a:r>
                <a:rPr lang="th-TH" sz="11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จังหวัดร้อยเอ็ดได้รับผลกระทบจากพายุโซนร้อน “เตี้ยนหมู่” ที่อ่อนกำลังลงเป็นพายุดีเปรสชัน และแนวร่องมรสุมที่พาดผ่านภาคตะวันออกเฉียงเหนือ ตั้งแต่เดือนกันยายน 2564 รวมถึงมวลน้ำจากจังหวัดชัยภูมิได้ไหลหลากเข้าท่วมพื้นที่ลุ่มต่ำริมลำน้ำชี</a:t>
              </a:r>
              <a:br>
                <a:rPr lang="en-US" sz="11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11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ในพื้นที่จังหวัดร้อยเอ็ด ตั้งแต่วันที่ 7 ตุลาคม 2564 เป็นต้นมาส่งผลให้น้ำเข้าท่วมพื้นที่ทางการเกษตร 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11 อำเภอ 52 ตำบล 400 หมู่บ้าน 13,419 ครัวเรือน นาข้าวที่คาดว่าจะเสียหาย 107</a:t>
              </a:r>
              <a:r>
                <a:rPr lang="en-US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,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340.00 ไร่ ประมง 649.75 ไร่ ปศุสัตว์ 33,283 ตัว </a:t>
              </a:r>
              <a:b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ที่อยู่อาศัยได้รับผลกระทบ 6 อำเภอ 13 ตำบล 4</a:t>
              </a:r>
              <a:r>
                <a:rPr lang="en-US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5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 หมู่บ้าน </a:t>
              </a:r>
              <a:r>
                <a:rPr lang="en-US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753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 หลัง พนังคันดินชำรุด 2 แห่ง ดังนี้ 1) จุดบ้านดินแดง ต.ดงสิงห์ 2) จุดบ้านเปลือยตาล ต.ดงสิงห์ อ.จังหาร</a:t>
              </a:r>
              <a:endPara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aphicFrame>
        <p:nvGraphicFramePr>
          <p:cNvPr id="28" name="ตาราง 27">
            <a:extLst>
              <a:ext uri="{FF2B5EF4-FFF2-40B4-BE49-F238E27FC236}">
                <a16:creationId xmlns:a16="http://schemas.microsoft.com/office/drawing/2014/main" id="{977F9FF6-14C8-4D03-875E-8C4A82AC8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519421"/>
              </p:ext>
            </p:extLst>
          </p:nvPr>
        </p:nvGraphicFramePr>
        <p:xfrm>
          <a:off x="27806" y="4852525"/>
          <a:ext cx="2316933" cy="1826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933">
                  <a:extLst>
                    <a:ext uri="{9D8B030D-6E8A-4147-A177-3AD203B41FA5}">
                      <a16:colId xmlns:a16="http://schemas.microsoft.com/office/drawing/2014/main" val="2737478894"/>
                    </a:ext>
                  </a:extLst>
                </a:gridCol>
              </a:tblGrid>
              <a:tr h="330399">
                <a:tc>
                  <a:txBody>
                    <a:bodyPr/>
                    <a:lstStyle/>
                    <a:p>
                      <a:pPr algn="ctr"/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แระดับน้ำ ลำน้ำชี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91801"/>
                  </a:ext>
                </a:extLst>
              </a:tr>
              <a:tr h="1496435">
                <a:tc>
                  <a:txBody>
                    <a:bodyPr/>
                    <a:lstStyle/>
                    <a:p>
                      <a:pPr algn="thaiDist"/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ระดับน้ำสถานี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E.66A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บ.ม่วงลาด อ.จังหาร จ.ร้อยเอ็ด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ระดับตลิ่ง 11.60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 เวลา 08.00 น.ระดับน้ำอยู่ที่ 5.57</a:t>
                      </a:r>
                      <a:r>
                        <a:rPr lang="th-TH" sz="105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ต่ำกว่าตลิ่ง 6.03 ม.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สถานี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E.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95 บ.วังยาว-หนองแก่ง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อ.เชียงขวัญ จ.ร้อยเอ็ดระดับตลิ่ง 7.50 ม. เวลา 08.00 น.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ระดับน้ำอยู่ที่ 2.13 ม. </a:t>
                      </a: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ต่ำกว่าตลิ่ง 5.37 ม.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สถานี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E.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บ.ท่าสะแบง อ.ทุ่งเขาหลวง จ.ร้อยเอ็ด ระดับตลิ่ง 9.80 ม. เวลา 08.00 น.ระดับน้ำอยู่ที่ 3.61 </a:t>
                      </a:r>
                      <a:r>
                        <a:rPr lang="th-TH" sz="105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</a:t>
                      </a:r>
                      <a:r>
                        <a:rPr lang="th-TH" sz="1050" b="1" u="sng" baseline="0" dirty="0">
                          <a:solidFill>
                            <a:srgbClr val="0070C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u="sng" baseline="0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ต่ำ</a:t>
                      </a: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กว่าตลิ่ง 6.19</a:t>
                      </a:r>
                      <a:r>
                        <a:rPr lang="th-TH" sz="1050" b="1" u="sng" baseline="0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32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611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7">
            <a:extLst>
              <a:ext uri="{FF2B5EF4-FFF2-40B4-BE49-F238E27FC236}">
                <a16:creationId xmlns:a16="http://schemas.microsoft.com/office/drawing/2014/main" id="{4BE62153-3DD1-4B17-BA35-2EFF861F29CF}"/>
              </a:ext>
            </a:extLst>
          </p:cNvPr>
          <p:cNvSpPr/>
          <p:nvPr/>
        </p:nvSpPr>
        <p:spPr>
          <a:xfrm>
            <a:off x="1581268" y="-243802"/>
            <a:ext cx="8381384" cy="9228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spc="1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52400">
                    <a:schemeClr val="bg1">
                      <a:lumMod val="95000"/>
                      <a:alpha val="93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สรุปการติดตามสถานการณ์น้ำและการแก้ไขปัญหาอุทกภัย พ.ศ.2564  จังหวัดร้อยเอ็ด </a:t>
            </a:r>
          </a:p>
        </p:txBody>
      </p:sp>
      <p:graphicFrame>
        <p:nvGraphicFramePr>
          <p:cNvPr id="24" name="ตาราง 15">
            <a:extLst>
              <a:ext uri="{FF2B5EF4-FFF2-40B4-BE49-F238E27FC236}">
                <a16:creationId xmlns:a16="http://schemas.microsoft.com/office/drawing/2014/main" id="{F68A31BA-9A60-4599-B2E5-AC80C4199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858464"/>
              </p:ext>
            </p:extLst>
          </p:nvPr>
        </p:nvGraphicFramePr>
        <p:xfrm>
          <a:off x="2358414" y="1588989"/>
          <a:ext cx="9777205" cy="4981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3436">
                  <a:extLst>
                    <a:ext uri="{9D8B030D-6E8A-4147-A177-3AD203B41FA5}">
                      <a16:colId xmlns:a16="http://schemas.microsoft.com/office/drawing/2014/main" val="1337678962"/>
                    </a:ext>
                  </a:extLst>
                </a:gridCol>
                <a:gridCol w="5838825">
                  <a:extLst>
                    <a:ext uri="{9D8B030D-6E8A-4147-A177-3AD203B41FA5}">
                      <a16:colId xmlns:a16="http://schemas.microsoft.com/office/drawing/2014/main" val="2807700697"/>
                    </a:ext>
                  </a:extLst>
                </a:gridCol>
                <a:gridCol w="2924944">
                  <a:extLst>
                    <a:ext uri="{9D8B030D-6E8A-4147-A177-3AD203B41FA5}">
                      <a16:colId xmlns:a16="http://schemas.microsoft.com/office/drawing/2014/main" val="536393632"/>
                    </a:ext>
                  </a:extLst>
                </a:gridCol>
              </a:tblGrid>
              <a:tr h="329094">
                <a:tc>
                  <a:txBody>
                    <a:bodyPr/>
                    <a:lstStyle/>
                    <a:p>
                      <a:pPr algn="ctr"/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ผลกระทบ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26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solidFill>
                            <a:srgbClr val="0000FF"/>
                          </a:solidFill>
                          <a:effectLst>
                            <a:glow rad="101600">
                              <a:schemeClr val="bg1"/>
                            </a:glo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อ.เสลภูมิ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solidFill>
                            <a:srgbClr val="0000FF"/>
                          </a:solidFill>
                          <a:effectLst>
                            <a:glow rad="101600">
                              <a:schemeClr val="bg1"/>
                            </a:glo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อ.ทุ่งเขาหลวง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766621"/>
                  </a:ext>
                </a:extLst>
              </a:tr>
              <a:tr h="4716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ตำบล/หมู่บ้านที่ได้รับผลกระทบ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 ตำบล  81 หมู่บ้าน 4,149 ครัวเรือน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 ตำบล 28 หมู่บ้าน 694 ครัวเรือน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888563"/>
                  </a:ext>
                </a:extLst>
              </a:tr>
              <a:tr h="652060">
                <a:tc>
                  <a:txBody>
                    <a:bodyPr/>
                    <a:lstStyle/>
                    <a:p>
                      <a:pPr algn="ctr"/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พื้นที่ทางการเกษตร</a:t>
                      </a:r>
                    </a:p>
                    <a:p>
                      <a:pPr algn="ctr"/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ที่คาดว่าจะเสียหาย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นาข้าว 43,090.25 ไร่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นาข้าว 6,842 ไร่ ปศุสัตว์ 268 ตัว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924434"/>
                  </a:ext>
                </a:extLst>
              </a:tr>
              <a:tr h="912487">
                <a:tc>
                  <a:txBody>
                    <a:bodyPr/>
                    <a:lstStyle/>
                    <a:p>
                      <a:pPr algn="ctr"/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ที่อยู่อาศัย/</a:t>
                      </a:r>
                      <a:b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สถานที่สำคัญที่ได้รับผลกระทบ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1) ต.บึงงาม 2 หมู่บ้าน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 หมู่ที่ 6 น้ำท่วมบ้าน 1 หลัง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 หมู่ 7 น้ำท่วมบ้าน 1 หลัง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 หมู่ที่ 11 วัด 1 แห่ง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kumimoji="0" lang="th-TH" sz="11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รวม 1 ตำบล 3 หมู่บ้าน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  </a:t>
                      </a:r>
                      <a:r>
                        <a:rPr kumimoji="0" lang="th-TH" sz="11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ปัจจุบันน้ำลดลงเข้าสู่ภาวะปกติทั้งหมด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554037"/>
                  </a:ext>
                </a:extLst>
              </a:tr>
              <a:tr h="1525798">
                <a:tc>
                  <a:txBody>
                    <a:bodyPr/>
                    <a:lstStyle/>
                    <a:p>
                      <a:pPr algn="ctr"/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พื้นที่ประกาศ</a:t>
                      </a:r>
                      <a:br>
                        <a:rPr lang="en-US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เขตให้ความช่วยเหลือ</a:t>
                      </a:r>
                      <a:br>
                        <a:rPr lang="en-US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(กรณีฉุกเฉิน)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1) ต.</a:t>
                      </a: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เหล่าน้อย 7 หมู่บ้าน หมู่ที่ 1,3,4,5,6,7,10                                  2) ต.ศรีวิลัย 5 หมู่บ้าน หมู่ที่ 3,4,5,7,10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3) ต.นางาม 16 หมู่บ้าน หมู่ที่ 1,2,3,</a:t>
                      </a: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</a:t>
                      </a: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,5,6,7,8,9,10,11,12,13,14,15,16    4) ต.วังหลวง 4 หมู่บ้าน หมู่ที่ 12,13,14,17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5) ต.ท่าม่วง 7 หมู่บ้าน หมู่ที่ 1,2,3,4,5,9,10                              6) ต.เกาะแก้ว 13 หมู่บ้าน หมู่ที1,2,3,4,5,6,7,8,9,10,12,13,14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7) ต.ขวาว 7 หมู่บ้าน หมู่ที่ 1,2,3,4,9,10,14                                     8) ต.บึงเกลือ 5 หมู่บ้าน หมู่ที่ 1,2,3,5,7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9) ต.นาเลิง 7 หมู่บ้าน หมู่ที่ 1,2,3,5,7,8,9                                       10) ต.นาเมือง 4 หมู่บ้าน หมู่ที่ 2,3,15,17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11) ต.กลาง 6 หมู่บ้าน หมู่ที่ 1,3,4,5,6,10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(ประกาศเขตฯแล้วรวม 11 ตำบล 81 หมู่บ้าน)</a:t>
                      </a:r>
                      <a:b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</a:b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ได้รับผลกระทบจากพายุเตี้ยนหมู่และฝนตกหนักในพื้นที่และมวลน้ำชีไหลมาจากจังหวัดชัยภูมิล้นตลิ่ง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FFE1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h-TH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1) ต.บึงงาม 11 หมู่บ้าน หมู่ที่ </a:t>
                      </a:r>
                      <a:r>
                        <a:rPr lang="th-TH" sz="1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3,4,5,6,7,8,9,10,</a:t>
                      </a:r>
                      <a:r>
                        <a:rPr lang="th-TH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r>
                        <a:rPr lang="th-TH" sz="1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,12,13</a:t>
                      </a:r>
                      <a:br>
                        <a:rPr lang="th-TH" sz="1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2) ต.</a:t>
                      </a:r>
                      <a:r>
                        <a:rPr lang="th-TH" sz="12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เทอด</a:t>
                      </a:r>
                      <a:r>
                        <a:rPr lang="th-TH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ไทย 8 หมู่บ้าน หมู่ที่ 1,2,3,4,5,6,8,9</a:t>
                      </a:r>
                    </a:p>
                    <a:p>
                      <a:pPr marL="0" indent="0">
                        <a:buNone/>
                      </a:pPr>
                      <a:r>
                        <a:rPr lang="th-TH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3) ต.ทุ่งเขาหลวง 3 หมู่บ้าน หมู่ที่ 1,2,7</a:t>
                      </a:r>
                    </a:p>
                    <a:p>
                      <a:pPr marL="0" indent="0">
                        <a:buNone/>
                      </a:pPr>
                      <a:r>
                        <a:rPr lang="th-TH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4) ต.เหล่า 1 หมู่บ้าน หมู่ที่ 11</a:t>
                      </a:r>
                      <a:br>
                        <a:rPr lang="th-TH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5) ต.มะบ้า 5 หมู่บ้าน หมู่ที่ 1,2,3,6,10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(ประกาศเขตฯแล้ว รวม 5 ตำบล 28 หมู่บ้าน)</a:t>
                      </a:r>
                      <a:r>
                        <a:rPr lang="th-TH" sz="1200" b="1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ได้รับผลกระทบจากพายุ</a:t>
                      </a:r>
                      <a:r>
                        <a:rPr kumimoji="0" lang="th-TH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เตี้ยน</a:t>
                      </a: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หมู่และฝนตกหนักในพื้นที่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และมวลน้ำชีไหลมาจากจังหวัดชัยภูมิล้นตลิ่ง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FFE1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491492"/>
                  </a:ext>
                </a:extLst>
              </a:tr>
              <a:tr h="870937">
                <a:tc>
                  <a:txBody>
                    <a:bodyPr/>
                    <a:lstStyle/>
                    <a:p>
                      <a:pPr algn="ctr"/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การให้</a:t>
                      </a:r>
                      <a:b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ความช่วยเหลือ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สนง.ปภ.จ.รอ. ติดตั้งสุขาเคลื่อนที่ 1 หลัง </a:t>
                      </a:r>
                      <a:b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</a:b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 สนับสนุนทรัพยากร กำลังพล และจิตอาสา ตรวจสอบพนังคันดิน ติดตามสถานการณ์น้ำอย่างใกล้ชิด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  </a:t>
                      </a:r>
                      <a:r>
                        <a:rPr kumimoji="0" lang="th-TH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ชป</a:t>
                      </a: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.รอ. ติดตั้งเครื่องผลักดันน้ำ 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12 </a:t>
                      </a: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เครื่อง (ใต้สะพานท่าสะแบง)</a:t>
                      </a:r>
                      <a:r>
                        <a:rPr lang="th-TH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ติดตั้งเครื่องสูบน้ำ 6 เครื่อง ( บ.ดอนแก้ว ต.บึงงาม )</a:t>
                      </a:r>
                      <a:b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</a:b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 </a:t>
                      </a: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สนับสนุนทรัพยากร กำลังพลและจิตอาสา </a:t>
                      </a:r>
                      <a:b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</a:b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ตรวจสอบพนังคันดิน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ติดตามสถานการณ์น้ำอย่างใกล้ชิด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629983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DE47369B-3366-4DD1-9760-1C0766592D6C}"/>
              </a:ext>
            </a:extLst>
          </p:cNvPr>
          <p:cNvSpPr txBox="1"/>
          <p:nvPr/>
        </p:nvSpPr>
        <p:spPr>
          <a:xfrm>
            <a:off x="2528459" y="6550223"/>
            <a:ext cx="48167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thaiDist"/>
            <a:r>
              <a:rPr lang="th-TH" sz="1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หมายเหตุ </a:t>
            </a:r>
            <a:r>
              <a:rPr lang="en-US" sz="1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1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ข้อมูลดังกล่าวได้รับรายงานผลกระทบจากอำเภอ ซึ่งเป็นการสรุปรายงานแบบสะสม  </a:t>
            </a:r>
          </a:p>
        </p:txBody>
      </p:sp>
      <p:grpSp>
        <p:nvGrpSpPr>
          <p:cNvPr id="36" name="กลุ่ม 5">
            <a:extLst>
              <a:ext uri="{FF2B5EF4-FFF2-40B4-BE49-F238E27FC236}">
                <a16:creationId xmlns:a16="http://schemas.microsoft.com/office/drawing/2014/main" id="{11729299-6183-4BD0-80BD-01B90DA1F029}"/>
              </a:ext>
            </a:extLst>
          </p:cNvPr>
          <p:cNvGrpSpPr/>
          <p:nvPr/>
        </p:nvGrpSpPr>
        <p:grpSpPr>
          <a:xfrm>
            <a:off x="7194429" y="6581765"/>
            <a:ext cx="4317595" cy="277893"/>
            <a:chOff x="3612901" y="6590973"/>
            <a:chExt cx="4485414" cy="277893"/>
          </a:xfrm>
        </p:grpSpPr>
        <p:pic>
          <p:nvPicPr>
            <p:cNvPr id="37" name="รูปภาพ 27">
              <a:extLst>
                <a:ext uri="{FF2B5EF4-FFF2-40B4-BE49-F238E27FC236}">
                  <a16:creationId xmlns:a16="http://schemas.microsoft.com/office/drawing/2014/main" id="{B78AC7E0-430B-46AD-B9D4-51139952E4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12901" y="6651461"/>
              <a:ext cx="133339" cy="133339"/>
            </a:xfrm>
            <a:prstGeom prst="rect">
              <a:avLst/>
            </a:prstGeom>
          </p:spPr>
        </p:pic>
        <p:pic>
          <p:nvPicPr>
            <p:cNvPr id="38" name="รูปภาพ 29">
              <a:extLst>
                <a:ext uri="{FF2B5EF4-FFF2-40B4-BE49-F238E27FC236}">
                  <a16:creationId xmlns:a16="http://schemas.microsoft.com/office/drawing/2014/main" id="{86431798-B874-4CA4-9849-8EA97575AA0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807" t="6895" r="8376" b="7240"/>
            <a:stretch/>
          </p:blipFill>
          <p:spPr>
            <a:xfrm>
              <a:off x="4565097" y="6633687"/>
              <a:ext cx="151379" cy="153247"/>
            </a:xfrm>
            <a:prstGeom prst="rect">
              <a:avLst/>
            </a:prstGeom>
          </p:spPr>
        </p:pic>
        <p:sp>
          <p:nvSpPr>
            <p:cNvPr id="39" name="สี่เหลี่ยมผืนผ้า: มุมมน 30">
              <a:extLst>
                <a:ext uri="{FF2B5EF4-FFF2-40B4-BE49-F238E27FC236}">
                  <a16:creationId xmlns:a16="http://schemas.microsoft.com/office/drawing/2014/main" id="{271D94FB-8A4B-4E31-9411-AB56B36C7AD1}"/>
                </a:ext>
              </a:extLst>
            </p:cNvPr>
            <p:cNvSpPr/>
            <p:nvPr/>
          </p:nvSpPr>
          <p:spPr>
            <a:xfrm>
              <a:off x="7089525" y="6603301"/>
              <a:ext cx="1008790" cy="26556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สายด่วน </a:t>
              </a:r>
              <a:r>
                <a:rPr lang="en-US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: 1784</a:t>
              </a:r>
              <a:endParaRPr lang="th-TH" sz="1200" b="1" dirty="0">
                <a:ln w="0"/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40" name="สี่เหลี่ยมผืนผ้า: มุมมน 31">
              <a:extLst>
                <a:ext uri="{FF2B5EF4-FFF2-40B4-BE49-F238E27FC236}">
                  <a16:creationId xmlns:a16="http://schemas.microsoft.com/office/drawing/2014/main" id="{2FEBF40B-A6C7-4A08-AB71-7778D15CA943}"/>
                </a:ext>
              </a:extLst>
            </p:cNvPr>
            <p:cNvSpPr/>
            <p:nvPr/>
          </p:nvSpPr>
          <p:spPr>
            <a:xfrm>
              <a:off x="4645202" y="6593899"/>
              <a:ext cx="2628343" cy="26556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สำนักงานป้องกันและบรรเทาสาธารณภัยจังหวัดร้อยเอ็ด</a:t>
              </a:r>
            </a:p>
          </p:txBody>
        </p:sp>
        <p:sp>
          <p:nvSpPr>
            <p:cNvPr id="41" name="สี่เหลี่ยมผืนผ้า: มุมมน 32">
              <a:extLst>
                <a:ext uri="{FF2B5EF4-FFF2-40B4-BE49-F238E27FC236}">
                  <a16:creationId xmlns:a16="http://schemas.microsoft.com/office/drawing/2014/main" id="{EDB2DAEA-9B21-4AB2-840E-A4FC04B49F69}"/>
                </a:ext>
              </a:extLst>
            </p:cNvPr>
            <p:cNvSpPr/>
            <p:nvPr/>
          </p:nvSpPr>
          <p:spPr>
            <a:xfrm>
              <a:off x="3663147" y="6590973"/>
              <a:ext cx="869300" cy="26884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043-513097</a:t>
              </a:r>
              <a:endParaRPr lang="th-TH" sz="1200" b="1" dirty="0">
                <a:ln w="0"/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pSp>
        <p:nvGrpSpPr>
          <p:cNvPr id="34" name="กลุ่ม 33">
            <a:extLst>
              <a:ext uri="{FF2B5EF4-FFF2-40B4-BE49-F238E27FC236}">
                <a16:creationId xmlns:a16="http://schemas.microsoft.com/office/drawing/2014/main" id="{37CD6197-29EA-4C9A-B061-383B0E340CD1}"/>
              </a:ext>
            </a:extLst>
          </p:cNvPr>
          <p:cNvGrpSpPr/>
          <p:nvPr/>
        </p:nvGrpSpPr>
        <p:grpSpPr>
          <a:xfrm>
            <a:off x="11556375" y="6413389"/>
            <a:ext cx="590550" cy="393047"/>
            <a:chOff x="11538490" y="6364495"/>
            <a:chExt cx="590550" cy="393047"/>
          </a:xfrm>
        </p:grpSpPr>
        <p:sp>
          <p:nvSpPr>
            <p:cNvPr id="35" name="ดาว: 6 แฉก 34">
              <a:extLst>
                <a:ext uri="{FF2B5EF4-FFF2-40B4-BE49-F238E27FC236}">
                  <a16:creationId xmlns:a16="http://schemas.microsoft.com/office/drawing/2014/main" id="{C3EFEAFE-C3F5-4CB0-B578-A719A9A25539}"/>
                </a:ext>
              </a:extLst>
            </p:cNvPr>
            <p:cNvSpPr/>
            <p:nvPr/>
          </p:nvSpPr>
          <p:spPr>
            <a:xfrm>
              <a:off x="11561953" y="6364495"/>
              <a:ext cx="517411" cy="393047"/>
            </a:xfrm>
            <a:prstGeom prst="star6">
              <a:avLst>
                <a:gd name="adj" fmla="val 38251"/>
                <a:gd name="hf" fmla="val 11547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42" name="สี่เหลี่ยมผืนผ้า: มุมมน 41">
              <a:extLst>
                <a:ext uri="{FF2B5EF4-FFF2-40B4-BE49-F238E27FC236}">
                  <a16:creationId xmlns:a16="http://schemas.microsoft.com/office/drawing/2014/main" id="{51BA015B-F0D0-4F81-8DDC-158A87147A9E}"/>
                </a:ext>
              </a:extLst>
            </p:cNvPr>
            <p:cNvSpPr/>
            <p:nvPr/>
          </p:nvSpPr>
          <p:spPr>
            <a:xfrm>
              <a:off x="11538490" y="6399589"/>
              <a:ext cx="590550" cy="322858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20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3/5</a:t>
              </a:r>
            </a:p>
          </p:txBody>
        </p:sp>
      </p:grpSp>
      <p:pic>
        <p:nvPicPr>
          <p:cNvPr id="43" name="รูปภาพ 4">
            <a:extLst>
              <a:ext uri="{FF2B5EF4-FFF2-40B4-BE49-F238E27FC236}">
                <a16:creationId xmlns:a16="http://schemas.microsoft.com/office/drawing/2014/main" id="{675C670C-91C6-43D4-9299-FD40811B99B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52" y="39958"/>
            <a:ext cx="592110" cy="600849"/>
          </a:xfrm>
          <a:prstGeom prst="rect">
            <a:avLst/>
          </a:prstGeom>
        </p:spPr>
      </p:pic>
      <p:pic>
        <p:nvPicPr>
          <p:cNvPr id="44" name="รูปภาพ 6">
            <a:extLst>
              <a:ext uri="{FF2B5EF4-FFF2-40B4-BE49-F238E27FC236}">
                <a16:creationId xmlns:a16="http://schemas.microsoft.com/office/drawing/2014/main" id="{21FDF6AB-5B12-4547-AECF-6373C9A797E2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21" r="29023" b="1014"/>
          <a:stretch/>
        </p:blipFill>
        <p:spPr>
          <a:xfrm>
            <a:off x="1020784" y="53420"/>
            <a:ext cx="398921" cy="572503"/>
          </a:xfrm>
          <a:prstGeom prst="rect">
            <a:avLst/>
          </a:prstGeom>
        </p:spPr>
      </p:pic>
      <p:sp>
        <p:nvSpPr>
          <p:cNvPr id="48" name="คลื่นคู่ 10">
            <a:extLst>
              <a:ext uri="{FF2B5EF4-FFF2-40B4-BE49-F238E27FC236}">
                <a16:creationId xmlns:a16="http://schemas.microsoft.com/office/drawing/2014/main" id="{84786EED-86E3-418F-8213-0263CDB60328}"/>
              </a:ext>
            </a:extLst>
          </p:cNvPr>
          <p:cNvSpPr/>
          <p:nvPr/>
        </p:nvSpPr>
        <p:spPr>
          <a:xfrm>
            <a:off x="9803716" y="29654"/>
            <a:ext cx="2343209" cy="647180"/>
          </a:xfrm>
          <a:prstGeom prst="doubleWav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1000">
                <a:schemeClr val="accent5">
                  <a:lumMod val="0"/>
                  <a:lumOff val="100000"/>
                </a:schemeClr>
              </a:gs>
              <a:gs pos="99000">
                <a:srgbClr val="00B0F0"/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 ณ วันที่ 22 ธันวาคม 2564 </a:t>
            </a: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เวลา 09.00 น.</a:t>
            </a:r>
          </a:p>
        </p:txBody>
      </p:sp>
      <p:graphicFrame>
        <p:nvGraphicFramePr>
          <p:cNvPr id="52" name="ตาราง 20">
            <a:extLst>
              <a:ext uri="{FF2B5EF4-FFF2-40B4-BE49-F238E27FC236}">
                <a16:creationId xmlns:a16="http://schemas.microsoft.com/office/drawing/2014/main" id="{73FC6959-CC26-4943-A645-5B900AD8AD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59911"/>
              </p:ext>
            </p:extLst>
          </p:nvPr>
        </p:nvGraphicFramePr>
        <p:xfrm>
          <a:off x="27806" y="1705890"/>
          <a:ext cx="2316933" cy="31121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16933">
                  <a:extLst>
                    <a:ext uri="{9D8B030D-6E8A-4147-A177-3AD203B41FA5}">
                      <a16:colId xmlns:a16="http://schemas.microsoft.com/office/drawing/2014/main" val="2661122255"/>
                    </a:ext>
                  </a:extLst>
                </a:gridCol>
              </a:tblGrid>
              <a:tr h="488308">
                <a:tc>
                  <a:txBody>
                    <a:bodyPr/>
                    <a:lstStyle/>
                    <a:p>
                      <a:pPr algn="l"/>
                      <a:r>
                        <a:rPr lang="th-TH" sz="120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ศูนย์พักพิงชั่วคราว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</a:t>
                      </a:r>
                      <a:r>
                        <a:rPr lang="th-TH" sz="120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  37 จุด  </a:t>
                      </a:r>
                    </a:p>
                    <a:p>
                      <a:pPr algn="l"/>
                      <a:r>
                        <a:rPr lang="th-TH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พักอาศัยที่ศูนย์พักพิงชั่วคราว </a:t>
                      </a:r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r>
                        <a:rPr lang="th-TH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จุด (อ.จังหาร)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102967"/>
                  </a:ext>
                </a:extLst>
              </a:tr>
              <a:tr h="703633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อ.จังหาร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5 จุด</a:t>
                      </a:r>
                      <a:b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พักอาศัยที่ศูนย์พักพิง</a:t>
                      </a:r>
                      <a:r>
                        <a:rPr lang="en-US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จุด จำนวน </a:t>
                      </a:r>
                      <a:r>
                        <a:rPr lang="en-US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ครัวเรือน</a:t>
                      </a:r>
                      <a:b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(พนังบ้านดินแดง ต.ดงสิงห์)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6111689"/>
                  </a:ext>
                </a:extLst>
              </a:tr>
              <a:tr h="260995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อ.เชียงขวัญ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6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0424546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อ.โพธิ์ชัย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9 จุด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2792050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อ.เสลภูมิ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5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7827465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อ.ธวัชบุรี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4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879127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อ.ทุ่งเขาหลวง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1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5220322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อ.อาจสามารถ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1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009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อ.พนมไพร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6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8564643"/>
                  </a:ext>
                </a:extLst>
              </a:tr>
            </a:tbl>
          </a:graphicData>
        </a:graphic>
      </p:graphicFrame>
      <p:sp>
        <p:nvSpPr>
          <p:cNvPr id="54" name="กล่องข้อความ 12">
            <a:extLst>
              <a:ext uri="{FF2B5EF4-FFF2-40B4-BE49-F238E27FC236}">
                <a16:creationId xmlns:a16="http://schemas.microsoft.com/office/drawing/2014/main" id="{AE83ACBB-8FF1-40A9-BB59-311548CA9A76}"/>
              </a:ext>
            </a:extLst>
          </p:cNvPr>
          <p:cNvSpPr txBox="1"/>
          <p:nvPr/>
        </p:nvSpPr>
        <p:spPr>
          <a:xfrm>
            <a:off x="2319900" y="396683"/>
            <a:ext cx="5114666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th-TH" sz="1800" b="1" dirty="0">
                <a:effectLst>
                  <a:glow rad="101600">
                    <a:schemeClr val="bg1">
                      <a:alpha val="96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กรณีเกิดอุทกภัยจากฝนตกในพื้นที่และมวลน้ำ</a:t>
            </a:r>
            <a:r>
              <a:rPr lang="th-TH" sz="1800" b="1" dirty="0" err="1">
                <a:effectLst>
                  <a:glow rad="101600">
                    <a:schemeClr val="bg1">
                      <a:alpha val="96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ชีไหล</a:t>
            </a:r>
            <a:r>
              <a:rPr lang="th-TH" sz="1800" b="1" dirty="0">
                <a:effectLst>
                  <a:glow rad="101600">
                    <a:schemeClr val="bg1">
                      <a:alpha val="96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มาจากจังหวัดชัยภูมิล้นตลิ่ง</a:t>
            </a:r>
          </a:p>
        </p:txBody>
      </p:sp>
      <p:grpSp>
        <p:nvGrpSpPr>
          <p:cNvPr id="25" name="กลุ่ม 2">
            <a:extLst>
              <a:ext uri="{FF2B5EF4-FFF2-40B4-BE49-F238E27FC236}">
                <a16:creationId xmlns:a16="http://schemas.microsoft.com/office/drawing/2014/main" id="{51DE0849-DEB3-40F8-ABD3-EC000451EE56}"/>
              </a:ext>
            </a:extLst>
          </p:cNvPr>
          <p:cNvGrpSpPr/>
          <p:nvPr/>
        </p:nvGrpSpPr>
        <p:grpSpPr>
          <a:xfrm>
            <a:off x="27806" y="797698"/>
            <a:ext cx="11464672" cy="679019"/>
            <a:chOff x="2655890" y="947972"/>
            <a:chExt cx="7498689" cy="875851"/>
          </a:xfrm>
        </p:grpSpPr>
        <p:sp>
          <p:nvSpPr>
            <p:cNvPr id="27" name="สี่เหลี่ยมผืนผ้า 8">
              <a:extLst>
                <a:ext uri="{FF2B5EF4-FFF2-40B4-BE49-F238E27FC236}">
                  <a16:creationId xmlns:a16="http://schemas.microsoft.com/office/drawing/2014/main" id="{4E7433DC-5D7F-4D87-8FCB-A4A2F7DB7530}"/>
                </a:ext>
              </a:extLst>
            </p:cNvPr>
            <p:cNvSpPr/>
            <p:nvPr/>
          </p:nvSpPr>
          <p:spPr>
            <a:xfrm>
              <a:off x="2655890" y="947972"/>
              <a:ext cx="906637" cy="875851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600" b="1" dirty="0"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สถานการณ์</a:t>
              </a:r>
            </a:p>
            <a:p>
              <a:pPr algn="ctr"/>
              <a:r>
                <a:rPr lang="th-TH" sz="1600" b="1" dirty="0"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ปัจจุบัน</a:t>
              </a:r>
            </a:p>
          </p:txBody>
        </p:sp>
        <p:sp>
          <p:nvSpPr>
            <p:cNvPr id="28" name="สี่เหลี่ยมผืนผ้า: มุมมน 15">
              <a:extLst>
                <a:ext uri="{FF2B5EF4-FFF2-40B4-BE49-F238E27FC236}">
                  <a16:creationId xmlns:a16="http://schemas.microsoft.com/office/drawing/2014/main" id="{59BC63BA-9851-4FEF-8959-53DCAF353139}"/>
                </a:ext>
              </a:extLst>
            </p:cNvPr>
            <p:cNvSpPr/>
            <p:nvPr/>
          </p:nvSpPr>
          <p:spPr>
            <a:xfrm>
              <a:off x="3422741" y="947972"/>
              <a:ext cx="6731838" cy="87585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thaiDist"/>
              <a:r>
                <a:rPr lang="th-TH" sz="11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จังหวัดร้อยเอ็ดได้รับผลกระทบจากพายุโซนร้อน “เตี้ยนหมู่” ที่อ่อนกำลังลงเป็นพายุดีเปรสชัน และแนวร่องมรสุมที่พาดผ่านภาคตะวันออกเฉียงเหนือ ตั้งแต่เดือนกันยายน 2564 รวมถึงมวลน้ำจากจังหวัดชัยภูมิได้ไหลหลากเข้าท่วมพื้นที่ลุ่มต่ำริมลำน้ำชี</a:t>
              </a:r>
              <a:br>
                <a:rPr lang="en-US" sz="11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11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ในพื้นที่จังหวัดร้อยเอ็ด ตั้งแต่วันที่ 7 ตุลาคม 2564 เป็นต้นมาส่งผลให้น้ำเข้าท่วมพื้นที่ทางการเกษตร 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11 อำเภอ 52 ตำบล 400 หมู่บ้าน 13,419 ครัวเรือน นาข้าวที่คาดว่าจะเสียหาย 107</a:t>
              </a:r>
              <a:r>
                <a:rPr lang="en-US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,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340.00 ไร่ ประมง 649.75 ไร่ ปศุสัตว์ 33,283 ตัว </a:t>
              </a:r>
              <a:b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ที่อยู่อาศัยได้รับผลกระทบ 6 อำเภอ 13 ตำบล 4</a:t>
              </a:r>
              <a:r>
                <a:rPr lang="en-US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5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 หมู่บ้าน </a:t>
              </a:r>
              <a:r>
                <a:rPr lang="en-US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753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 หลัง พนังคันดินชำรุด 2 แห่ง ดังนี้ 1) จุดบ้านดินแดง ต.ดงสิงห์ 2) จุดบ้านเปลือยตาล ต.ดงสิงห์ อ.จังหาร</a:t>
              </a:r>
              <a:endPara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aphicFrame>
        <p:nvGraphicFramePr>
          <p:cNvPr id="29" name="ตาราง 28">
            <a:extLst>
              <a:ext uri="{FF2B5EF4-FFF2-40B4-BE49-F238E27FC236}">
                <a16:creationId xmlns:a16="http://schemas.microsoft.com/office/drawing/2014/main" id="{977F9FF6-14C8-4D03-875E-8C4A82AC8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519421"/>
              </p:ext>
            </p:extLst>
          </p:nvPr>
        </p:nvGraphicFramePr>
        <p:xfrm>
          <a:off x="27806" y="4852525"/>
          <a:ext cx="2316933" cy="1826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933">
                  <a:extLst>
                    <a:ext uri="{9D8B030D-6E8A-4147-A177-3AD203B41FA5}">
                      <a16:colId xmlns:a16="http://schemas.microsoft.com/office/drawing/2014/main" val="2737478894"/>
                    </a:ext>
                  </a:extLst>
                </a:gridCol>
              </a:tblGrid>
              <a:tr h="330399">
                <a:tc>
                  <a:txBody>
                    <a:bodyPr/>
                    <a:lstStyle/>
                    <a:p>
                      <a:pPr algn="ctr"/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แระดับน้ำ ลำน้ำชี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91801"/>
                  </a:ext>
                </a:extLst>
              </a:tr>
              <a:tr h="1496435">
                <a:tc>
                  <a:txBody>
                    <a:bodyPr/>
                    <a:lstStyle/>
                    <a:p>
                      <a:pPr algn="thaiDist"/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ระดับน้ำสถานี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E.66A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บ.ม่วงลาด อ.จังหาร จ.ร้อยเอ็ด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ระดับตลิ่ง 11.60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 เวลา 08.00 น.ระดับน้ำอยู่ที่ 5.57</a:t>
                      </a:r>
                      <a:r>
                        <a:rPr lang="th-TH" sz="105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ต่ำกว่าตลิ่ง 6.03 ม.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สถานี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E.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95 บ.วังยาว-หนองแก่ง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อ.เชียงขวัญ จ.ร้อยเอ็ดระดับตลิ่ง 7.50 ม. เวลา 08.00 น.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ระดับน้ำอยู่ที่ 2.13 ม. </a:t>
                      </a: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ต่ำกว่าตลิ่ง 5.37 ม.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สถานี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E.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บ.ท่าสะแบง อ.ทุ่งเขาหลวง จ.ร้อยเอ็ด ระดับตลิ่ง 9.80 ม. เวลา 08.00 น.ระดับน้ำอยู่ที่ 3.61 </a:t>
                      </a:r>
                      <a:r>
                        <a:rPr lang="th-TH" sz="105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</a:t>
                      </a:r>
                      <a:r>
                        <a:rPr lang="th-TH" sz="1050" b="1" u="sng" baseline="0" dirty="0">
                          <a:solidFill>
                            <a:srgbClr val="0070C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u="sng" baseline="0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ต่ำ</a:t>
                      </a: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กว่าตลิ่ง 6.19</a:t>
                      </a:r>
                      <a:r>
                        <a:rPr lang="th-TH" sz="1050" b="1" u="sng" baseline="0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32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5947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7">
            <a:extLst>
              <a:ext uri="{FF2B5EF4-FFF2-40B4-BE49-F238E27FC236}">
                <a16:creationId xmlns:a16="http://schemas.microsoft.com/office/drawing/2014/main" id="{4BE62153-3DD1-4B17-BA35-2EFF861F29CF}"/>
              </a:ext>
            </a:extLst>
          </p:cNvPr>
          <p:cNvSpPr/>
          <p:nvPr/>
        </p:nvSpPr>
        <p:spPr>
          <a:xfrm>
            <a:off x="1581268" y="-241466"/>
            <a:ext cx="8381384" cy="9228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spc="1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52400">
                    <a:schemeClr val="bg1">
                      <a:lumMod val="95000"/>
                      <a:alpha val="93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สรุปการติดตามสถานการณ์น้ำและการแก้ไขปัญหาอุทกภัย พ.ศ.2564  จังหวัดร้อยเอ็ด </a:t>
            </a:r>
          </a:p>
        </p:txBody>
      </p:sp>
      <p:sp>
        <p:nvSpPr>
          <p:cNvPr id="13" name="กล่องข้อความ 12">
            <a:extLst>
              <a:ext uri="{FF2B5EF4-FFF2-40B4-BE49-F238E27FC236}">
                <a16:creationId xmlns:a16="http://schemas.microsoft.com/office/drawing/2014/main" id="{68F030AC-6BE8-4608-815A-B49E2DD9648E}"/>
              </a:ext>
            </a:extLst>
          </p:cNvPr>
          <p:cNvSpPr txBox="1"/>
          <p:nvPr/>
        </p:nvSpPr>
        <p:spPr>
          <a:xfrm>
            <a:off x="2392483" y="435929"/>
            <a:ext cx="5114666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th-TH" sz="1800" b="1" dirty="0">
                <a:effectLst>
                  <a:glow rad="101600">
                    <a:schemeClr val="bg1">
                      <a:alpha val="96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กรณีเกิดอุทกภัยจากฝนตกในพื้นที่และมวลน้ำ</a:t>
            </a:r>
            <a:r>
              <a:rPr lang="th-TH" sz="1800" b="1" dirty="0" err="1">
                <a:effectLst>
                  <a:glow rad="101600">
                    <a:schemeClr val="bg1">
                      <a:alpha val="96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ชีไหล</a:t>
            </a:r>
            <a:r>
              <a:rPr lang="th-TH" sz="1800" b="1" dirty="0">
                <a:effectLst>
                  <a:glow rad="101600">
                    <a:schemeClr val="bg1">
                      <a:alpha val="96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มาจากจังหวัดชัยภูมิล้นตลิ่ง</a:t>
            </a:r>
          </a:p>
        </p:txBody>
      </p:sp>
      <p:graphicFrame>
        <p:nvGraphicFramePr>
          <p:cNvPr id="36" name="ตาราง 15">
            <a:extLst>
              <a:ext uri="{FF2B5EF4-FFF2-40B4-BE49-F238E27FC236}">
                <a16:creationId xmlns:a16="http://schemas.microsoft.com/office/drawing/2014/main" id="{5EC97BF8-7273-4FA5-A2F7-1F222DEF4E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070689"/>
              </p:ext>
            </p:extLst>
          </p:nvPr>
        </p:nvGraphicFramePr>
        <p:xfrm>
          <a:off x="2500688" y="1727955"/>
          <a:ext cx="9436333" cy="4547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997">
                  <a:extLst>
                    <a:ext uri="{9D8B030D-6E8A-4147-A177-3AD203B41FA5}">
                      <a16:colId xmlns:a16="http://schemas.microsoft.com/office/drawing/2014/main" val="1337678962"/>
                    </a:ext>
                  </a:extLst>
                </a:gridCol>
                <a:gridCol w="4005147">
                  <a:extLst>
                    <a:ext uri="{9D8B030D-6E8A-4147-A177-3AD203B41FA5}">
                      <a16:colId xmlns:a16="http://schemas.microsoft.com/office/drawing/2014/main" val="3887766950"/>
                    </a:ext>
                  </a:extLst>
                </a:gridCol>
                <a:gridCol w="4284189">
                  <a:extLst>
                    <a:ext uri="{9D8B030D-6E8A-4147-A177-3AD203B41FA5}">
                      <a16:colId xmlns:a16="http://schemas.microsoft.com/office/drawing/2014/main" val="3179352259"/>
                    </a:ext>
                  </a:extLst>
                </a:gridCol>
              </a:tblGrid>
              <a:tr h="340137">
                <a:tc>
                  <a:txBody>
                    <a:bodyPr/>
                    <a:lstStyle/>
                    <a:p>
                      <a:pPr algn="ctr"/>
                      <a:r>
                        <a:rPr lang="th-TH" sz="11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ผลกระทบ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26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solidFill>
                            <a:srgbClr val="0000FF"/>
                          </a:solidFill>
                          <a:effectLst>
                            <a:glow rad="101600">
                              <a:schemeClr val="bg1"/>
                            </a:glo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อ.อาจสามารถ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dirty="0">
                          <a:solidFill>
                            <a:srgbClr val="0000FF"/>
                          </a:solidFill>
                          <a:effectLst>
                            <a:glow rad="101600">
                              <a:schemeClr val="bg1"/>
                            </a:glo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อ.พนมไพร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766621"/>
                  </a:ext>
                </a:extLst>
              </a:tr>
              <a:tr h="701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ตำบล/หมู่บ้านที่ได้รับผลกระทบ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/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 ตำบล 26 หมู่บ้าน 817 ครัวเรือน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/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 ตำบล 57 หมู่บ้าน 701 ครัวเรือน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888563"/>
                  </a:ext>
                </a:extLst>
              </a:tr>
              <a:tr h="151897"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พื้นที่ทางการเกษตร</a:t>
                      </a:r>
                    </a:p>
                    <a:p>
                      <a:pPr algn="ctr"/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ที่คาดว่าจะเสียหาย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นาข้าว 7,353 ไร่ ประมง 55 ไร่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นาข้าว 4,744.25 ไร่ ประมง 1 ไร่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924434"/>
                  </a:ext>
                </a:extLst>
              </a:tr>
              <a:tr h="365528"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ที่อยู่อาศัย/</a:t>
                      </a:r>
                      <a:b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สถานที่สำคัญที่ได้รับผลกระทบ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h-TH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1) ต.หน่อม 3 หมู่บ้าน ถนน 3 ( ม.2 ม.11 ม.7 ) </a:t>
                      </a:r>
                    </a:p>
                    <a:p>
                      <a:pPr marL="0" indent="0">
                        <a:buNone/>
                      </a:pPr>
                      <a:r>
                        <a:rPr lang="th-TH" sz="1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 1 ตำบล 3 หมู่บ้าน</a:t>
                      </a:r>
                    </a:p>
                    <a:p>
                      <a:pPr marL="0" indent="0">
                        <a:buNone/>
                      </a:pPr>
                      <a:r>
                        <a:rPr lang="th-TH" sz="1200" b="1" u="sng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ปัจจุบันน้ำลดลงเข้าสู่ภาวปกติทั้งหมด</a:t>
                      </a:r>
                      <a:endParaRPr lang="th-TH" sz="1200" b="1" u="sng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554037"/>
                  </a:ext>
                </a:extLst>
              </a:tr>
              <a:tr h="1937973"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พื้นที่ประกาศเขตให้ความช่วยเหลือ(กรณีฉุกเฉิน)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1) ต.โพนเมือง 7 หมู่บ้าน หมู่ที่ </a:t>
                      </a: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</a:t>
                      </a: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6,7,8,9,10,15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2) ต.บ้านแจ้ง 7 หมู่บ้าน หมู่ที่ </a:t>
                      </a: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1,2,4,5,6,7,9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3) ต.หน่อม 11 หมู่บ้าน หมู่ที่ </a:t>
                      </a: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1,</a:t>
                      </a: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2,3,4,7,8,</a:t>
                      </a: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9,</a:t>
                      </a: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10,11,12,13</a:t>
                      </a: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4) ต.หนองหมื่นถ่าน 1 หมู่บ้าน หมู่ที่ 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1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(ประกาศเขตฯแล้ว รวม 4 ตำบล 26 หมู่บ้าน)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ได้รับผลกระทบจากพายุเตี้ยนหมู่และฝนตกหนักในพื้นที่และมวลน้ำชีไหลมาจากจังหวัดชัยภูมิล้นตลิ่ง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FFE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1) ต.พนมไพร 9 หมู่บ้าน หมูที่ 8,9,10,13,</a:t>
                      </a: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14,15,</a:t>
                      </a: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16,17,18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2) ต.แสนสุข 18 หมู่บ้าน หมู่ที่ </a:t>
                      </a: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1,2,3,4,5,6,7,8,9,10,11,12,13,14,15,16,17,18</a:t>
                      </a:r>
                      <a:endParaRPr kumimoji="0" lang="th-TH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3) ต.สระแก้ว 1 หมู่บ้าน หมู่ที่ 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4) ต.คำไฮ 10 หมู่บ้าน หมู่ที่ 1,2,3,4,5,6,7,8,9,10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5) ต.นานวล 1 หมู่บ้าน หมู่ที่ 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6) ต.โพธิ์ใหญ่ 5 หมู่บ้าน หมู่ที่ 7,8,9,11,13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7) ต.โพธิ์ชัย 3 หมู่บ้าน หมู่ที่ 7,8,9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8) ต.กุดน้ำใส 4 หมู่บ้าน หมู่ที่ 5,6,8,10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9) ต.โคกสว่าง 6 หมู่บ้าน หมู่ที่ 2,3,6,7,8,10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(ประกาศเขตฯแล้วรวม 9 ตำบล 57 หมู่บ้าน)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FFE1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491492"/>
                  </a:ext>
                </a:extLst>
              </a:tr>
              <a:tr h="501200"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การให้</a:t>
                      </a:r>
                      <a:b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ความช่วยเหลือ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 สนับสนุนทรัพยากร กำลังพล และจิตอาสา ตรวจสอบพนังคันดิน ติดตาม</a:t>
                      </a:r>
                      <a:b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</a:b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สถานการณ์น้ำอย่างใกล้ชิด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 สนับสนุนทรัพยากร </a:t>
                      </a:r>
                      <a:b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</a:br>
                      <a:r>
                        <a:rPr kumimoji="0" lang="th-TH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กำลังพล และจิตอาสา ตรวจสอบ พนังคันดิน ติดตามสถานการณ์น้ำอย่างใกล้ชิด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629983"/>
                  </a:ext>
                </a:extLst>
              </a:tr>
            </a:tbl>
          </a:graphicData>
        </a:graphic>
      </p:graphicFrame>
      <p:grpSp>
        <p:nvGrpSpPr>
          <p:cNvPr id="38" name="กลุ่ม 5">
            <a:extLst>
              <a:ext uri="{FF2B5EF4-FFF2-40B4-BE49-F238E27FC236}">
                <a16:creationId xmlns:a16="http://schemas.microsoft.com/office/drawing/2014/main" id="{170C9FF2-285D-4624-BB16-1AE0AABBABF4}"/>
              </a:ext>
            </a:extLst>
          </p:cNvPr>
          <p:cNvGrpSpPr/>
          <p:nvPr/>
        </p:nvGrpSpPr>
        <p:grpSpPr>
          <a:xfrm>
            <a:off x="7026611" y="6631559"/>
            <a:ext cx="4495698" cy="274468"/>
            <a:chOff x="3612901" y="6585347"/>
            <a:chExt cx="4495698" cy="274468"/>
          </a:xfrm>
        </p:grpSpPr>
        <p:pic>
          <p:nvPicPr>
            <p:cNvPr id="39" name="รูปภาพ 27">
              <a:extLst>
                <a:ext uri="{FF2B5EF4-FFF2-40B4-BE49-F238E27FC236}">
                  <a16:creationId xmlns:a16="http://schemas.microsoft.com/office/drawing/2014/main" id="{30972922-A713-4D47-A14F-730B55DEEE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12901" y="6651461"/>
              <a:ext cx="133339" cy="133339"/>
            </a:xfrm>
            <a:prstGeom prst="rect">
              <a:avLst/>
            </a:prstGeom>
          </p:spPr>
        </p:pic>
        <p:pic>
          <p:nvPicPr>
            <p:cNvPr id="40" name="รูปภาพ 29">
              <a:extLst>
                <a:ext uri="{FF2B5EF4-FFF2-40B4-BE49-F238E27FC236}">
                  <a16:creationId xmlns:a16="http://schemas.microsoft.com/office/drawing/2014/main" id="{A45479E5-3993-4F74-B5BC-19B2030E713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807" t="6895" r="8376" b="7240"/>
            <a:stretch/>
          </p:blipFill>
          <p:spPr>
            <a:xfrm>
              <a:off x="4565097" y="6633687"/>
              <a:ext cx="151379" cy="153247"/>
            </a:xfrm>
            <a:prstGeom prst="rect">
              <a:avLst/>
            </a:prstGeom>
          </p:spPr>
        </p:pic>
        <p:sp>
          <p:nvSpPr>
            <p:cNvPr id="41" name="สี่เหลี่ยมผืนผ้า: มุมมน 30">
              <a:extLst>
                <a:ext uri="{FF2B5EF4-FFF2-40B4-BE49-F238E27FC236}">
                  <a16:creationId xmlns:a16="http://schemas.microsoft.com/office/drawing/2014/main" id="{ABBCA32C-AFFB-441D-BA6E-3E0EEBAF0D83}"/>
                </a:ext>
              </a:extLst>
            </p:cNvPr>
            <p:cNvSpPr/>
            <p:nvPr/>
          </p:nvSpPr>
          <p:spPr>
            <a:xfrm>
              <a:off x="7099809" y="6585347"/>
              <a:ext cx="1008790" cy="26556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สายด่วน </a:t>
              </a:r>
              <a:r>
                <a:rPr lang="en-US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: 1784</a:t>
              </a:r>
              <a:endParaRPr lang="th-TH" sz="1200" b="1" dirty="0">
                <a:ln w="0"/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42" name="สี่เหลี่ยมผืนผ้า: มุมมน 31">
              <a:extLst>
                <a:ext uri="{FF2B5EF4-FFF2-40B4-BE49-F238E27FC236}">
                  <a16:creationId xmlns:a16="http://schemas.microsoft.com/office/drawing/2014/main" id="{C80AF419-8CF8-46A2-B652-1538BC804FB9}"/>
                </a:ext>
              </a:extLst>
            </p:cNvPr>
            <p:cNvSpPr/>
            <p:nvPr/>
          </p:nvSpPr>
          <p:spPr>
            <a:xfrm>
              <a:off x="4645202" y="6593899"/>
              <a:ext cx="2628343" cy="26556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สำนักงานป้องกันและบรรเทาสาธารณภัยจังหวัดร้อยเอ็ด</a:t>
              </a:r>
            </a:p>
          </p:txBody>
        </p:sp>
        <p:sp>
          <p:nvSpPr>
            <p:cNvPr id="43" name="สี่เหลี่ยมผืนผ้า: มุมมน 32">
              <a:extLst>
                <a:ext uri="{FF2B5EF4-FFF2-40B4-BE49-F238E27FC236}">
                  <a16:creationId xmlns:a16="http://schemas.microsoft.com/office/drawing/2014/main" id="{EC5A0D89-DF02-4DD1-866E-F37171BD7F08}"/>
                </a:ext>
              </a:extLst>
            </p:cNvPr>
            <p:cNvSpPr/>
            <p:nvPr/>
          </p:nvSpPr>
          <p:spPr>
            <a:xfrm>
              <a:off x="3663147" y="6590973"/>
              <a:ext cx="869300" cy="26884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043-513097</a:t>
              </a:r>
              <a:endParaRPr lang="th-TH" sz="1200" b="1" dirty="0">
                <a:ln w="0"/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AEA6F2C3-E21A-4B60-9A23-EE5650FDE5DF}"/>
              </a:ext>
            </a:extLst>
          </p:cNvPr>
          <p:cNvSpPr txBox="1"/>
          <p:nvPr/>
        </p:nvSpPr>
        <p:spPr>
          <a:xfrm>
            <a:off x="2374258" y="6602633"/>
            <a:ext cx="61029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thaiDist"/>
            <a:r>
              <a:rPr lang="th-TH" sz="1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หมายเหตุ </a:t>
            </a:r>
            <a:r>
              <a:rPr lang="en-US" sz="1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1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ข้อมูลดังกล่าวได้รับรายงานผลกระทบจากอำเภอ ซึ่งเป็นการสรุปรายงานแบบสะสม  </a:t>
            </a:r>
          </a:p>
        </p:txBody>
      </p:sp>
      <p:grpSp>
        <p:nvGrpSpPr>
          <p:cNvPr id="31" name="กลุ่ม 30">
            <a:extLst>
              <a:ext uri="{FF2B5EF4-FFF2-40B4-BE49-F238E27FC236}">
                <a16:creationId xmlns:a16="http://schemas.microsoft.com/office/drawing/2014/main" id="{18E109BF-78A4-4F29-942E-CA4F752E045F}"/>
              </a:ext>
            </a:extLst>
          </p:cNvPr>
          <p:cNvGrpSpPr/>
          <p:nvPr/>
        </p:nvGrpSpPr>
        <p:grpSpPr>
          <a:xfrm>
            <a:off x="11556375" y="6413389"/>
            <a:ext cx="590550" cy="393047"/>
            <a:chOff x="11538490" y="6364495"/>
            <a:chExt cx="590550" cy="393047"/>
          </a:xfrm>
        </p:grpSpPr>
        <p:sp>
          <p:nvSpPr>
            <p:cNvPr id="32" name="ดาว: 6 แฉก 31">
              <a:extLst>
                <a:ext uri="{FF2B5EF4-FFF2-40B4-BE49-F238E27FC236}">
                  <a16:creationId xmlns:a16="http://schemas.microsoft.com/office/drawing/2014/main" id="{2F545C35-8E2A-41A8-ADC2-FF7F72063F3F}"/>
                </a:ext>
              </a:extLst>
            </p:cNvPr>
            <p:cNvSpPr/>
            <p:nvPr/>
          </p:nvSpPr>
          <p:spPr>
            <a:xfrm>
              <a:off x="11561953" y="6364495"/>
              <a:ext cx="517411" cy="393047"/>
            </a:xfrm>
            <a:prstGeom prst="star6">
              <a:avLst>
                <a:gd name="adj" fmla="val 38251"/>
                <a:gd name="hf" fmla="val 11547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3" name="สี่เหลี่ยมผืนผ้า: มุมมน 32">
              <a:extLst>
                <a:ext uri="{FF2B5EF4-FFF2-40B4-BE49-F238E27FC236}">
                  <a16:creationId xmlns:a16="http://schemas.microsoft.com/office/drawing/2014/main" id="{A193AA0A-716C-4888-A7A5-FE68D9BB1B46}"/>
                </a:ext>
              </a:extLst>
            </p:cNvPr>
            <p:cNvSpPr/>
            <p:nvPr/>
          </p:nvSpPr>
          <p:spPr>
            <a:xfrm>
              <a:off x="11538490" y="6399589"/>
              <a:ext cx="590550" cy="322858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20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4/5</a:t>
              </a:r>
            </a:p>
          </p:txBody>
        </p:sp>
      </p:grpSp>
      <p:pic>
        <p:nvPicPr>
          <p:cNvPr id="34" name="รูปภาพ 4">
            <a:extLst>
              <a:ext uri="{FF2B5EF4-FFF2-40B4-BE49-F238E27FC236}">
                <a16:creationId xmlns:a16="http://schemas.microsoft.com/office/drawing/2014/main" id="{EA0A6A1A-20C0-471F-A781-C0E2892DFB5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52" y="39958"/>
            <a:ext cx="592110" cy="600849"/>
          </a:xfrm>
          <a:prstGeom prst="rect">
            <a:avLst/>
          </a:prstGeom>
        </p:spPr>
      </p:pic>
      <p:pic>
        <p:nvPicPr>
          <p:cNvPr id="35" name="รูปภาพ 6">
            <a:extLst>
              <a:ext uri="{FF2B5EF4-FFF2-40B4-BE49-F238E27FC236}">
                <a16:creationId xmlns:a16="http://schemas.microsoft.com/office/drawing/2014/main" id="{74E1ED77-0B2A-48DE-B1D5-18A82906F8E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21" r="29023" b="1014"/>
          <a:stretch/>
        </p:blipFill>
        <p:spPr>
          <a:xfrm>
            <a:off x="1020784" y="53420"/>
            <a:ext cx="398921" cy="572503"/>
          </a:xfrm>
          <a:prstGeom prst="rect">
            <a:avLst/>
          </a:prstGeom>
        </p:spPr>
      </p:pic>
      <p:sp>
        <p:nvSpPr>
          <p:cNvPr id="26" name="คลื่นคู่ 10">
            <a:extLst>
              <a:ext uri="{FF2B5EF4-FFF2-40B4-BE49-F238E27FC236}">
                <a16:creationId xmlns:a16="http://schemas.microsoft.com/office/drawing/2014/main" id="{C3729134-1AB9-4055-B001-D80BFA1727F8}"/>
              </a:ext>
            </a:extLst>
          </p:cNvPr>
          <p:cNvSpPr/>
          <p:nvPr/>
        </p:nvSpPr>
        <p:spPr>
          <a:xfrm>
            <a:off x="9803716" y="29654"/>
            <a:ext cx="2343209" cy="647180"/>
          </a:xfrm>
          <a:prstGeom prst="doubleWav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1000">
                <a:schemeClr val="accent5">
                  <a:lumMod val="0"/>
                  <a:lumOff val="100000"/>
                </a:schemeClr>
              </a:gs>
              <a:gs pos="99000">
                <a:srgbClr val="00B0F0"/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 ณ วันที่ 22 ธันวาคม 2564 </a:t>
            </a: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เวลา 09.00 น.</a:t>
            </a:r>
          </a:p>
        </p:txBody>
      </p:sp>
      <p:graphicFrame>
        <p:nvGraphicFramePr>
          <p:cNvPr id="45" name="ตาราง 20">
            <a:extLst>
              <a:ext uri="{FF2B5EF4-FFF2-40B4-BE49-F238E27FC236}">
                <a16:creationId xmlns:a16="http://schemas.microsoft.com/office/drawing/2014/main" id="{FE06CA8C-8AFB-4FE6-AE73-D7442BC61E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058241"/>
              </p:ext>
            </p:extLst>
          </p:nvPr>
        </p:nvGraphicFramePr>
        <p:xfrm>
          <a:off x="27806" y="1705890"/>
          <a:ext cx="2316933" cy="31121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16933">
                  <a:extLst>
                    <a:ext uri="{9D8B030D-6E8A-4147-A177-3AD203B41FA5}">
                      <a16:colId xmlns:a16="http://schemas.microsoft.com/office/drawing/2014/main" val="2661122255"/>
                    </a:ext>
                  </a:extLst>
                </a:gridCol>
              </a:tblGrid>
              <a:tr h="488308">
                <a:tc>
                  <a:txBody>
                    <a:bodyPr/>
                    <a:lstStyle/>
                    <a:p>
                      <a:pPr algn="l"/>
                      <a:r>
                        <a:rPr lang="th-TH" sz="120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ศูนย์พักพิงชั่วคราว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</a:t>
                      </a:r>
                      <a:r>
                        <a:rPr lang="th-TH" sz="120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  37 จุด  </a:t>
                      </a:r>
                    </a:p>
                    <a:p>
                      <a:pPr algn="l"/>
                      <a:r>
                        <a:rPr lang="th-TH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พักอาศัยที่ศูนย์พักพิงชั่วคราว </a:t>
                      </a:r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r>
                        <a:rPr lang="th-TH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จุด (อ.จังหาร)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102967"/>
                  </a:ext>
                </a:extLst>
              </a:tr>
              <a:tr h="703633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อ.จังหาร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5 จุด</a:t>
                      </a:r>
                      <a:b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พักอาศัยที่ศูนย์พักพิง</a:t>
                      </a:r>
                      <a:r>
                        <a:rPr lang="en-US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จุด จำนวน </a:t>
                      </a:r>
                      <a:r>
                        <a:rPr lang="en-US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ครัวเรือน</a:t>
                      </a:r>
                      <a:b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(พนังบ้านดินแดง ต.ดงสิงห์)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6111689"/>
                  </a:ext>
                </a:extLst>
              </a:tr>
              <a:tr h="260995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อ.เชียงขวัญ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6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0424546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อ.โพธิ์ชัย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9 จุด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2792050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อ.เสลภูมิ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5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7827465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อ.ธวัชบุรี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4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879127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อ.ทุ่งเขาหลวง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1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5220322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อ.อาจสามารถ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1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009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อ.พนมไพร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6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8564643"/>
                  </a:ext>
                </a:extLst>
              </a:tr>
            </a:tbl>
          </a:graphicData>
        </a:graphic>
      </p:graphicFrame>
      <p:grpSp>
        <p:nvGrpSpPr>
          <p:cNvPr id="24" name="กลุ่ม 2">
            <a:extLst>
              <a:ext uri="{FF2B5EF4-FFF2-40B4-BE49-F238E27FC236}">
                <a16:creationId xmlns:a16="http://schemas.microsoft.com/office/drawing/2014/main" id="{B0D2894D-B28E-4D21-8090-7FE608C7260E}"/>
              </a:ext>
            </a:extLst>
          </p:cNvPr>
          <p:cNvGrpSpPr/>
          <p:nvPr/>
        </p:nvGrpSpPr>
        <p:grpSpPr>
          <a:xfrm>
            <a:off x="27806" y="916570"/>
            <a:ext cx="11464672" cy="679019"/>
            <a:chOff x="2655890" y="947972"/>
            <a:chExt cx="7498689" cy="875851"/>
          </a:xfrm>
        </p:grpSpPr>
        <p:sp>
          <p:nvSpPr>
            <p:cNvPr id="25" name="สี่เหลี่ยมผืนผ้า 8">
              <a:extLst>
                <a:ext uri="{FF2B5EF4-FFF2-40B4-BE49-F238E27FC236}">
                  <a16:creationId xmlns:a16="http://schemas.microsoft.com/office/drawing/2014/main" id="{D6EBC011-0F0A-4532-B6C1-17C6BA4DCF56}"/>
                </a:ext>
              </a:extLst>
            </p:cNvPr>
            <p:cNvSpPr/>
            <p:nvPr/>
          </p:nvSpPr>
          <p:spPr>
            <a:xfrm>
              <a:off x="2655890" y="947972"/>
              <a:ext cx="906637" cy="875851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600" b="1" dirty="0"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สถานการณ์</a:t>
              </a:r>
            </a:p>
            <a:p>
              <a:pPr algn="ctr"/>
              <a:r>
                <a:rPr lang="th-TH" sz="1600" b="1" dirty="0"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ปัจจุบัน</a:t>
              </a:r>
            </a:p>
          </p:txBody>
        </p:sp>
        <p:sp>
          <p:nvSpPr>
            <p:cNvPr id="27" name="สี่เหลี่ยมผืนผ้า: มุมมน 15">
              <a:extLst>
                <a:ext uri="{FF2B5EF4-FFF2-40B4-BE49-F238E27FC236}">
                  <a16:creationId xmlns:a16="http://schemas.microsoft.com/office/drawing/2014/main" id="{922FA345-B700-49CC-AB35-A141B6862AA1}"/>
                </a:ext>
              </a:extLst>
            </p:cNvPr>
            <p:cNvSpPr/>
            <p:nvPr/>
          </p:nvSpPr>
          <p:spPr>
            <a:xfrm>
              <a:off x="3422741" y="947972"/>
              <a:ext cx="6731838" cy="87585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thaiDist"/>
              <a:r>
                <a:rPr lang="th-TH" sz="11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จังหวัดร้อยเอ็ดได้รับผลกระทบจากพายุโซนร้อน “เตี้ยนหมู่” ที่อ่อนกำลังลงเป็นพายุดีเปรสชัน และแนวร่องมรสุมที่พาดผ่านภาคตะวันออกเฉียงเหนือ ตั้งแต่เดือนกันยายน 2564 รวมถึงมวลน้ำจากจังหวัดชัยภูมิได้ไหลหลากเข้าท่วมพื้นที่ลุ่มต่ำริมลำน้ำชี</a:t>
              </a:r>
              <a:br>
                <a:rPr lang="en-US" sz="11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11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ในพื้นที่จังหวัดร้อยเอ็ด ตั้งแต่วันที่ 7 ตุลาคม 2564 เป็นต้นมาส่งผลให้น้ำเข้าท่วมพื้นที่ทางการเกษตร 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11 อำเภอ 52 ตำบล 400 หมู่บ้าน 13,419 ครัวเรือน นาข้าวที่คาดว่าจะเสียหาย 107</a:t>
              </a:r>
              <a:r>
                <a:rPr lang="en-US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,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340.00 ไร่ ประมง 649.75 ไร่ ปศุสัตว์ 33,283 ตัว </a:t>
              </a:r>
              <a:b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ที่อยู่อาศัยได้รับผลกระทบ 6 อำเภอ 13 ตำบล 4</a:t>
              </a:r>
              <a:r>
                <a:rPr lang="en-US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5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 หมู่บ้าน </a:t>
              </a:r>
              <a:r>
                <a:rPr lang="en-US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753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 หลัง พนังคันดินชำรุด 2 แห่ง ดังนี้ 1) จุดบ้านดินแดง ต.ดงสิงห์ 2) จุดบ้านเปลือยตาล ต.ดงสิงห์ อ.จังหาร</a:t>
              </a:r>
              <a:endPara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aphicFrame>
        <p:nvGraphicFramePr>
          <p:cNvPr id="28" name="ตาราง 27">
            <a:extLst>
              <a:ext uri="{FF2B5EF4-FFF2-40B4-BE49-F238E27FC236}">
                <a16:creationId xmlns:a16="http://schemas.microsoft.com/office/drawing/2014/main" id="{977F9FF6-14C8-4D03-875E-8C4A82AC8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519421"/>
              </p:ext>
            </p:extLst>
          </p:nvPr>
        </p:nvGraphicFramePr>
        <p:xfrm>
          <a:off x="27806" y="4852525"/>
          <a:ext cx="2316933" cy="1826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933">
                  <a:extLst>
                    <a:ext uri="{9D8B030D-6E8A-4147-A177-3AD203B41FA5}">
                      <a16:colId xmlns:a16="http://schemas.microsoft.com/office/drawing/2014/main" val="2737478894"/>
                    </a:ext>
                  </a:extLst>
                </a:gridCol>
              </a:tblGrid>
              <a:tr h="330399">
                <a:tc>
                  <a:txBody>
                    <a:bodyPr/>
                    <a:lstStyle/>
                    <a:p>
                      <a:pPr algn="ctr"/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แระดับน้ำ ลำน้ำชี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91801"/>
                  </a:ext>
                </a:extLst>
              </a:tr>
              <a:tr h="1496435">
                <a:tc>
                  <a:txBody>
                    <a:bodyPr/>
                    <a:lstStyle/>
                    <a:p>
                      <a:pPr algn="thaiDist"/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ระดับน้ำสถานี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E.66A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บ.ม่วงลาด อ.จังหาร จ.ร้อยเอ็ด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ระดับตลิ่ง 11.60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 เวลา 08.00 น.ระดับน้ำอยู่ที่ 5.57</a:t>
                      </a:r>
                      <a:r>
                        <a:rPr lang="th-TH" sz="105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ต่ำกว่าตลิ่ง 6.03 ม.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สถานี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E.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95 บ.วังยาว-หนองแก่ง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อ.เชียงขวัญ จ.ร้อยเอ็ดระดับตลิ่ง 7.50 ม. เวลา 08.00 น.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ระดับน้ำอยู่ที่ 2.13 ม. </a:t>
                      </a: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ต่ำกว่าตลิ่ง 5.37 ม.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สถานี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E.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บ.ท่าสะแบง อ.ทุ่งเขาหลวง จ.ร้อยเอ็ด ระดับตลิ่ง 9.80 ม. เวลา 08.00 น.ระดับน้ำอยู่ที่ 3.61 </a:t>
                      </a:r>
                      <a:r>
                        <a:rPr lang="th-TH" sz="105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</a:t>
                      </a:r>
                      <a:r>
                        <a:rPr lang="th-TH" sz="1050" b="1" u="sng" baseline="0" dirty="0">
                          <a:solidFill>
                            <a:srgbClr val="0070C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u="sng" baseline="0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ต่ำ</a:t>
                      </a: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กว่าตลิ่ง 6.19</a:t>
                      </a:r>
                      <a:r>
                        <a:rPr lang="th-TH" sz="1050" b="1" u="sng" baseline="0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32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4418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7">
            <a:extLst>
              <a:ext uri="{FF2B5EF4-FFF2-40B4-BE49-F238E27FC236}">
                <a16:creationId xmlns:a16="http://schemas.microsoft.com/office/drawing/2014/main" id="{4BE62153-3DD1-4B17-BA35-2EFF861F29CF}"/>
              </a:ext>
            </a:extLst>
          </p:cNvPr>
          <p:cNvSpPr/>
          <p:nvPr/>
        </p:nvSpPr>
        <p:spPr>
          <a:xfrm>
            <a:off x="1581268" y="-241466"/>
            <a:ext cx="8381384" cy="9228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spc="1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52400">
                    <a:schemeClr val="bg1">
                      <a:lumMod val="95000"/>
                      <a:alpha val="93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สรุปการติดตามสถานการณ์น้ำและการแก้ไขปัญหาอุทกภัย พ.ศ.2564  จังหวัดร้อยเอ็ด </a:t>
            </a:r>
          </a:p>
        </p:txBody>
      </p:sp>
      <p:sp>
        <p:nvSpPr>
          <p:cNvPr id="13" name="กล่องข้อความ 12">
            <a:extLst>
              <a:ext uri="{FF2B5EF4-FFF2-40B4-BE49-F238E27FC236}">
                <a16:creationId xmlns:a16="http://schemas.microsoft.com/office/drawing/2014/main" id="{68F030AC-6BE8-4608-815A-B49E2DD9648E}"/>
              </a:ext>
            </a:extLst>
          </p:cNvPr>
          <p:cNvSpPr txBox="1"/>
          <p:nvPr/>
        </p:nvSpPr>
        <p:spPr>
          <a:xfrm>
            <a:off x="2496903" y="426872"/>
            <a:ext cx="5114666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th-TH" sz="1800" b="1" dirty="0">
                <a:effectLst>
                  <a:glow rad="101600">
                    <a:schemeClr val="bg1">
                      <a:alpha val="96000"/>
                    </a:schemeClr>
                  </a:glo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กรณีเกิดอุทกภัยจากฝนตกในพื้นที่และมวลน้ำชีไหลมาจากจังหวัดชัยภูมิล้นตลิ่ง</a:t>
            </a:r>
          </a:p>
        </p:txBody>
      </p:sp>
      <p:graphicFrame>
        <p:nvGraphicFramePr>
          <p:cNvPr id="36" name="ตาราง 15">
            <a:extLst>
              <a:ext uri="{FF2B5EF4-FFF2-40B4-BE49-F238E27FC236}">
                <a16:creationId xmlns:a16="http://schemas.microsoft.com/office/drawing/2014/main" id="{5EC97BF8-7273-4FA5-A2F7-1F222DEF4E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880766"/>
              </p:ext>
            </p:extLst>
          </p:nvPr>
        </p:nvGraphicFramePr>
        <p:xfrm>
          <a:off x="2342481" y="1705761"/>
          <a:ext cx="9807648" cy="4936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3756">
                  <a:extLst>
                    <a:ext uri="{9D8B030D-6E8A-4147-A177-3AD203B41FA5}">
                      <a16:colId xmlns:a16="http://schemas.microsoft.com/office/drawing/2014/main" val="1337678962"/>
                    </a:ext>
                  </a:extLst>
                </a:gridCol>
                <a:gridCol w="4131339">
                  <a:extLst>
                    <a:ext uri="{9D8B030D-6E8A-4147-A177-3AD203B41FA5}">
                      <a16:colId xmlns:a16="http://schemas.microsoft.com/office/drawing/2014/main" val="1064086115"/>
                    </a:ext>
                  </a:extLst>
                </a:gridCol>
                <a:gridCol w="2198263">
                  <a:extLst>
                    <a:ext uri="{9D8B030D-6E8A-4147-A177-3AD203B41FA5}">
                      <a16:colId xmlns:a16="http://schemas.microsoft.com/office/drawing/2014/main" val="1141545965"/>
                    </a:ext>
                  </a:extLst>
                </a:gridCol>
                <a:gridCol w="24642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6994">
                <a:tc>
                  <a:txBody>
                    <a:bodyPr/>
                    <a:lstStyle/>
                    <a:p>
                      <a:pPr algn="ctr"/>
                      <a:r>
                        <a:rPr lang="th-TH" sz="11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ผลกระทบ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26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dirty="0">
                          <a:solidFill>
                            <a:srgbClr val="0000FF"/>
                          </a:solidFill>
                          <a:effectLst>
                            <a:glow rad="101600">
                              <a:schemeClr val="bg1"/>
                            </a:glo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อ.โพนทราย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dirty="0">
                          <a:solidFill>
                            <a:srgbClr val="0000FF"/>
                          </a:solidFill>
                          <a:effectLst>
                            <a:glow rad="101600">
                              <a:schemeClr val="bg1"/>
                            </a:glo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อ.สุวรรณภูมิ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dirty="0">
                          <a:solidFill>
                            <a:srgbClr val="0000FF"/>
                          </a:solidFill>
                          <a:effectLst>
                            <a:glow rad="101600">
                              <a:schemeClr val="bg1"/>
                            </a:glo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อ.หนอง</a:t>
                      </a:r>
                      <a:r>
                        <a:rPr lang="th-TH" sz="1200" dirty="0" err="1">
                          <a:solidFill>
                            <a:srgbClr val="0000FF"/>
                          </a:solidFill>
                          <a:effectLst>
                            <a:glow rad="101600">
                              <a:schemeClr val="bg1"/>
                            </a:glo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ฮี</a:t>
                      </a:r>
                      <a:endParaRPr lang="th-TH" sz="1200" dirty="0">
                        <a:solidFill>
                          <a:srgbClr val="0000FF"/>
                        </a:solidFill>
                        <a:effectLst>
                          <a:glow rad="101600">
                            <a:schemeClr val="bg1"/>
                          </a:glo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766621"/>
                  </a:ext>
                </a:extLst>
              </a:tr>
              <a:tr h="4153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ตำบล/หมู่บ้านที่ได้รับผลกระทบ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 ตำบล  42 หมู่บ้าน  2,043 ครัวเรือน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 ตำบล 19 หมู่บ้าน  1,100 ครัวเรือน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r>
                        <a:rPr lang="th-TH" sz="14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ตำบล 17 หมู่บ้าน 466 ครัวเรือน</a:t>
                      </a:r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888563"/>
                  </a:ext>
                </a:extLst>
              </a:tr>
              <a:tr h="432092"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พื้นที่ทางการเกษตร</a:t>
                      </a:r>
                    </a:p>
                    <a:p>
                      <a:pPr algn="ctr"/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ที่คาดว่าจะเสียหาย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นาข้าว 10,115 ไร่ ประมง 118 ไร่ ปศุสัตว์ 1,249 ตัว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นาข้าว 4,392 ไร่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นาข้าว 1,854 ไร่ ประมง 22.75 ไร่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924434"/>
                  </a:ext>
                </a:extLst>
              </a:tr>
              <a:tr h="1067978"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ที่อยู่อาศัย/</a:t>
                      </a:r>
                      <a:b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สถานที่สำคัญที่ได้รับผลกระทบ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th-TH" sz="11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1) ต.สามขา 8 หมู่บ้าน จำนวน 199 หลัง วัด 4 แห่ง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1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2) ต.ท่าหาดยาว 7 หมู่บ้าน จำนวน 115 หลัง วัด 1 แห่ง โรงเรียน 2 แห่ง รพ.สต.1 แห่ง </a:t>
                      </a:r>
                      <a:br>
                        <a:rPr lang="th-TH" sz="11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1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3) ต.ยางคำ วัด 1 แห่ง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1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</a:t>
                      </a:r>
                      <a:r>
                        <a:rPr lang="th-TH" sz="11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 ที่อยู่อาศัยได้รับผลกระทบ 2 ตำบล 15 หมู่บ้าน 314 หลัง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100" b="1" u="none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ปัจจุบันน้ำลดลงเข้าสู่ภาวปกติทั้งหมด</a:t>
                      </a:r>
                      <a:endParaRPr lang="th-TH" sz="1100" b="1" u="sng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1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554037"/>
                  </a:ext>
                </a:extLst>
              </a:tr>
              <a:tr h="904814"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พื้นที่ประกาศเขตให้ความช่วยเหลือ(กรณีฉุกเฉิน)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1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1) ต.สามขา 8 หมู่บ้าน หมู่ที่ 1,2,3,4,5,6,7,8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1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2) ต.ท่าหาดยาว 10 หมู่บ้าน หมู่ที่ </a:t>
                      </a:r>
                      <a:r>
                        <a:rPr lang="th-TH" sz="11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1,2,3,4,5,6,7,8,9,10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1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3)</a:t>
                      </a:r>
                      <a:r>
                        <a:rPr lang="th-TH" sz="11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ต.ยางคำ 10 หมู่บ้าน หมู่ที่ 1,2,3,4,5,6,7,8,9,10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1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4) ต.โพนทราย 3 หมู่บ้าน หมู่ที่ 2,3,4</a:t>
                      </a:r>
                      <a:r>
                        <a:rPr lang="th-TH" sz="1100" b="1" baseline="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</a:t>
                      </a:r>
                      <a:r>
                        <a:rPr lang="th-TH" sz="1100" b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5) ต.ศรีสว่าง 11 หมู่บ้าน หมู่ที่ 3,4,5,6,7,8,9,10,11,12,15</a:t>
                      </a:r>
                      <a:endParaRPr lang="th-TH" sz="1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1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(ประกาศเขตฯแล้วรวม 5 ตำบล 42 หมู่บ้าน)</a:t>
                      </a:r>
                      <a:endParaRPr kumimoji="0" lang="th-TH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FFE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1) ต.ทุ่งกุลา 10 หมู่บ้าน หมู่ที่ 1,2,3,4,5,6,9,12,13,14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2) ต.ทุ่งหลวง 9 หมู่บ้าน หมู่ที่ 1,2,3,4,6,10,13,14,15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1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(ประกาศเขตฯแล้วรวม 2 ตำบล 19 หมู่บ้าน)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FFE1FF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th-TH" sz="11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ต.ดูกอึ่ง 10 หมู่บ้าน หมู่ที่ 2,4,5,7,8,9,10,12,14,15</a:t>
                      </a:r>
                    </a:p>
                    <a:p>
                      <a:pPr marL="85725" marR="0" lvl="0" indent="-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th-TH" sz="11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ต.สาวแห</a:t>
                      </a:r>
                      <a:r>
                        <a:rPr lang="th-TH" sz="1100" b="1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1 หมู่บ้าน หมู่ที่ 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th-TH" sz="1100" b="1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ต.เด่นราษฎร์ 6 หมู่บ้าน หมู่ที่ 6,7,8,10,11,12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1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(ประกาศเขตฯแล้วรวม 3 ตำบล 17 หมู่บ้าน)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11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FFE1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491492"/>
                  </a:ext>
                </a:extLst>
              </a:tr>
              <a:tr h="1201313"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การให้</a:t>
                      </a:r>
                      <a:b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ความช่วยเหลือ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    สิ่งของพระราชทาน </a:t>
                      </a:r>
                      <a:r>
                        <a:rPr kumimoji="0" 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100 </a:t>
                      </a:r>
                      <a:r>
                        <a:rPr kumimoji="0" lang="th-TH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ชุด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th-TH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อบจ.รอ มอบถุงยังชีพ 1,000 ชุด</a:t>
                      </a:r>
                      <a:r>
                        <a:rPr kumimoji="0" 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 -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มูลนิธิเอสซีจี มอบ สุขากระดาษ 150 ชุด </a:t>
                      </a:r>
                      <a:endParaRPr kumimoji="0" lang="th-TH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th-TH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ปศ.รอ.มอบหญ้าแห้ง  20,000 กิโลกรัม , อาหารผสมครบส่วน (</a:t>
                      </a:r>
                      <a:r>
                        <a:rPr kumimoji="0" 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TMR) 3,000 </a:t>
                      </a:r>
                      <a:r>
                        <a:rPr kumimoji="0" lang="th-TH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กิโลกรัม , หญ้าหมัก 20 ถัง </a:t>
                      </a:r>
                      <a:r>
                        <a:rPr kumimoji="0" 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kumimoji="0" lang="th-TH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ถุงยังชีพ 40 ชุด , แร่ธาตุ 341 ก้อน , ยาถ่ายพยาธิ 682 ขวด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th-TH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สนับสนุนทรัพยากร กำลังพล และจิตอาสา ตรวจสอบพนังคันดิน ติดตามสถานการณ์น้ำอย่างใกล้ชิด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th-TH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อำเภอ/อปท.สนับสนุนเครื่องสูบน้ำ วัสดุอุปกรณ์ และมอบถุงยังชีพให้ผู้ประสบภัย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จังหวัดร้อยเอ็ดมอบถุงยังชีพ</a:t>
                      </a:r>
                      <a:r>
                        <a:rPr lang="th-TH" sz="105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500 ชุด ( 12 พ.ย.64 )</a:t>
                      </a:r>
                      <a:endParaRPr lang="th-TH" sz="105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 ติดตามสถานการณ์น้ำอย่างใกล้ชิด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- ติดตามสถานการณ์น้ำอย่างใกล้ชิด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h-TH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629983"/>
                  </a:ext>
                </a:extLst>
              </a:tr>
              <a:tr h="578488">
                <a:tc>
                  <a:txBody>
                    <a:bodyPr/>
                    <a:lstStyle/>
                    <a:p>
                      <a:pPr algn="ctr"/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หน่วยงาน</a:t>
                      </a:r>
                      <a:b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100" b="1" dirty="0">
                          <a:solidFill>
                            <a:schemeClr val="bg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ร่วมปฏิบัติการ</a:t>
                      </a:r>
                    </a:p>
                    <a:p>
                      <a:pPr algn="ctr"/>
                      <a:endParaRPr lang="th-TH" sz="1100" b="1" dirty="0">
                        <a:solidFill>
                          <a:schemeClr val="bg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ฝ่ายปกครอง, อบจ.รอ., ทต. และ อบต. ในพื้นที่, ศูนย์ ปภ.เขต 6 ขอนแก่น, ศูนย์ ปภ.เขต 7 สกลนคร, ค่ายพล ร.6, มทบ. 27, นทพ. 54, กฟภ., กรมเจ้าท่า, ชป.รอ.,</a:t>
                      </a:r>
                      <a:r>
                        <a:rPr lang="en-US" sz="1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ตำรวจ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1" u="none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สมาคมตอบโต้ภัยพิบัติ และเหล่ากาชาด จ.รอ.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1400" b="1" u="none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1400" b="1" u="none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50800" prst="hardEdge"/>
                      <a:lightRig rig="flood" dir="t"/>
                    </a:cell3D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072252"/>
                  </a:ext>
                </a:extLst>
              </a:tr>
            </a:tbl>
          </a:graphicData>
        </a:graphic>
      </p:graphicFrame>
      <p:grpSp>
        <p:nvGrpSpPr>
          <p:cNvPr id="38" name="กลุ่ม 5">
            <a:extLst>
              <a:ext uri="{FF2B5EF4-FFF2-40B4-BE49-F238E27FC236}">
                <a16:creationId xmlns:a16="http://schemas.microsoft.com/office/drawing/2014/main" id="{170C9FF2-285D-4624-BB16-1AE0AABBABF4}"/>
              </a:ext>
            </a:extLst>
          </p:cNvPr>
          <p:cNvGrpSpPr/>
          <p:nvPr/>
        </p:nvGrpSpPr>
        <p:grpSpPr>
          <a:xfrm>
            <a:off x="7110011" y="6583532"/>
            <a:ext cx="4495698" cy="274468"/>
            <a:chOff x="3612901" y="6585347"/>
            <a:chExt cx="4495698" cy="274468"/>
          </a:xfrm>
        </p:grpSpPr>
        <p:pic>
          <p:nvPicPr>
            <p:cNvPr id="39" name="รูปภาพ 27">
              <a:extLst>
                <a:ext uri="{FF2B5EF4-FFF2-40B4-BE49-F238E27FC236}">
                  <a16:creationId xmlns:a16="http://schemas.microsoft.com/office/drawing/2014/main" id="{30972922-A713-4D47-A14F-730B55DEEE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12901" y="6651461"/>
              <a:ext cx="133339" cy="133339"/>
            </a:xfrm>
            <a:prstGeom prst="rect">
              <a:avLst/>
            </a:prstGeom>
          </p:spPr>
        </p:pic>
        <p:pic>
          <p:nvPicPr>
            <p:cNvPr id="40" name="รูปภาพ 29">
              <a:extLst>
                <a:ext uri="{FF2B5EF4-FFF2-40B4-BE49-F238E27FC236}">
                  <a16:creationId xmlns:a16="http://schemas.microsoft.com/office/drawing/2014/main" id="{A45479E5-3993-4F74-B5BC-19B2030E713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807" t="6895" r="8376" b="7240"/>
            <a:stretch/>
          </p:blipFill>
          <p:spPr>
            <a:xfrm>
              <a:off x="4555423" y="6681712"/>
              <a:ext cx="151379" cy="153247"/>
            </a:xfrm>
            <a:prstGeom prst="rect">
              <a:avLst/>
            </a:prstGeom>
          </p:spPr>
        </p:pic>
        <p:sp>
          <p:nvSpPr>
            <p:cNvPr id="41" name="สี่เหลี่ยมผืนผ้า: มุมมน 30">
              <a:extLst>
                <a:ext uri="{FF2B5EF4-FFF2-40B4-BE49-F238E27FC236}">
                  <a16:creationId xmlns:a16="http://schemas.microsoft.com/office/drawing/2014/main" id="{ABBCA32C-AFFB-441D-BA6E-3E0EEBAF0D83}"/>
                </a:ext>
              </a:extLst>
            </p:cNvPr>
            <p:cNvSpPr/>
            <p:nvPr/>
          </p:nvSpPr>
          <p:spPr>
            <a:xfrm>
              <a:off x="7099809" y="6585347"/>
              <a:ext cx="1008790" cy="26556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สายด่วน </a:t>
              </a:r>
              <a:r>
                <a:rPr lang="en-US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: 1784</a:t>
              </a:r>
              <a:endParaRPr lang="th-TH" sz="1200" b="1" dirty="0">
                <a:ln w="0"/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42" name="สี่เหลี่ยมผืนผ้า: มุมมน 31">
              <a:extLst>
                <a:ext uri="{FF2B5EF4-FFF2-40B4-BE49-F238E27FC236}">
                  <a16:creationId xmlns:a16="http://schemas.microsoft.com/office/drawing/2014/main" id="{C80AF419-8CF8-46A2-B652-1538BC804FB9}"/>
                </a:ext>
              </a:extLst>
            </p:cNvPr>
            <p:cNvSpPr/>
            <p:nvPr/>
          </p:nvSpPr>
          <p:spPr>
            <a:xfrm>
              <a:off x="4645202" y="6593899"/>
              <a:ext cx="2628343" cy="26556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สำนักงานป้องกันและบรรเทาสาธารณภัยจังหวัดร้อยเอ็ด</a:t>
              </a:r>
            </a:p>
          </p:txBody>
        </p:sp>
        <p:sp>
          <p:nvSpPr>
            <p:cNvPr id="43" name="สี่เหลี่ยมผืนผ้า: มุมมน 32">
              <a:extLst>
                <a:ext uri="{FF2B5EF4-FFF2-40B4-BE49-F238E27FC236}">
                  <a16:creationId xmlns:a16="http://schemas.microsoft.com/office/drawing/2014/main" id="{EC5A0D89-DF02-4DD1-866E-F37171BD7F08}"/>
                </a:ext>
              </a:extLst>
            </p:cNvPr>
            <p:cNvSpPr/>
            <p:nvPr/>
          </p:nvSpPr>
          <p:spPr>
            <a:xfrm>
              <a:off x="3663147" y="6590973"/>
              <a:ext cx="869300" cy="26884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ln w="0"/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043-513097</a:t>
              </a:r>
              <a:endParaRPr lang="th-TH" sz="1200" b="1" dirty="0">
                <a:ln w="0"/>
                <a:solidFill>
                  <a:srgbClr val="0000FF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AEA6F2C3-E21A-4B60-9A23-EE5650FDE5DF}"/>
              </a:ext>
            </a:extLst>
          </p:cNvPr>
          <p:cNvSpPr txBox="1"/>
          <p:nvPr/>
        </p:nvSpPr>
        <p:spPr>
          <a:xfrm>
            <a:off x="2392483" y="6602633"/>
            <a:ext cx="473512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thaiDist"/>
            <a:r>
              <a:rPr lang="th-TH" sz="1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หมายเหตุ </a:t>
            </a:r>
            <a:r>
              <a:rPr lang="en-US" sz="1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1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ข้อมูลดังกล่าวได้รับรายงานผลกระทบจากอำเภอ ซึ่งเป็นการสรุปรายงานแบบสะสม  </a:t>
            </a:r>
          </a:p>
        </p:txBody>
      </p:sp>
      <p:grpSp>
        <p:nvGrpSpPr>
          <p:cNvPr id="25" name="กลุ่ม 24">
            <a:extLst>
              <a:ext uri="{FF2B5EF4-FFF2-40B4-BE49-F238E27FC236}">
                <a16:creationId xmlns:a16="http://schemas.microsoft.com/office/drawing/2014/main" id="{1D5687CC-AB2C-416E-9D9E-9534F5D91696}"/>
              </a:ext>
            </a:extLst>
          </p:cNvPr>
          <p:cNvGrpSpPr/>
          <p:nvPr/>
        </p:nvGrpSpPr>
        <p:grpSpPr>
          <a:xfrm>
            <a:off x="11556375" y="6413389"/>
            <a:ext cx="590550" cy="393047"/>
            <a:chOff x="11538490" y="6364495"/>
            <a:chExt cx="590550" cy="393047"/>
          </a:xfrm>
        </p:grpSpPr>
        <p:sp>
          <p:nvSpPr>
            <p:cNvPr id="28" name="ดาว: 6 แฉก 27">
              <a:extLst>
                <a:ext uri="{FF2B5EF4-FFF2-40B4-BE49-F238E27FC236}">
                  <a16:creationId xmlns:a16="http://schemas.microsoft.com/office/drawing/2014/main" id="{5871644C-7CB2-45F3-9D15-F26FE3BFF8FB}"/>
                </a:ext>
              </a:extLst>
            </p:cNvPr>
            <p:cNvSpPr/>
            <p:nvPr/>
          </p:nvSpPr>
          <p:spPr>
            <a:xfrm>
              <a:off x="11561953" y="6364495"/>
              <a:ext cx="517411" cy="393047"/>
            </a:xfrm>
            <a:prstGeom prst="star6">
              <a:avLst>
                <a:gd name="adj" fmla="val 38251"/>
                <a:gd name="hf" fmla="val 11547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9" name="สี่เหลี่ยมผืนผ้า: มุมมน 28">
              <a:extLst>
                <a:ext uri="{FF2B5EF4-FFF2-40B4-BE49-F238E27FC236}">
                  <a16:creationId xmlns:a16="http://schemas.microsoft.com/office/drawing/2014/main" id="{30F538D2-C819-4BAD-BFEC-943C0934EF07}"/>
                </a:ext>
              </a:extLst>
            </p:cNvPr>
            <p:cNvSpPr/>
            <p:nvPr/>
          </p:nvSpPr>
          <p:spPr>
            <a:xfrm>
              <a:off x="11538490" y="6399589"/>
              <a:ext cx="590550" cy="322858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20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5/5</a:t>
              </a:r>
            </a:p>
          </p:txBody>
        </p:sp>
      </p:grpSp>
      <p:pic>
        <p:nvPicPr>
          <p:cNvPr id="30" name="รูปภาพ 4">
            <a:extLst>
              <a:ext uri="{FF2B5EF4-FFF2-40B4-BE49-F238E27FC236}">
                <a16:creationId xmlns:a16="http://schemas.microsoft.com/office/drawing/2014/main" id="{3501ACD6-13E0-4A55-A321-1D7A99366C9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52" y="39958"/>
            <a:ext cx="592110" cy="600849"/>
          </a:xfrm>
          <a:prstGeom prst="rect">
            <a:avLst/>
          </a:prstGeom>
        </p:spPr>
      </p:pic>
      <p:pic>
        <p:nvPicPr>
          <p:cNvPr id="31" name="รูปภาพ 6">
            <a:extLst>
              <a:ext uri="{FF2B5EF4-FFF2-40B4-BE49-F238E27FC236}">
                <a16:creationId xmlns:a16="http://schemas.microsoft.com/office/drawing/2014/main" id="{8BCB7FC3-8C33-4C9B-9D7C-4A42F5A4331D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21" r="29023" b="1014"/>
          <a:stretch/>
        </p:blipFill>
        <p:spPr>
          <a:xfrm>
            <a:off x="1020784" y="53420"/>
            <a:ext cx="398921" cy="572503"/>
          </a:xfrm>
          <a:prstGeom prst="rect">
            <a:avLst/>
          </a:prstGeom>
        </p:spPr>
      </p:pic>
      <p:sp>
        <p:nvSpPr>
          <p:cNvPr id="23" name="คลื่นคู่ 10">
            <a:extLst>
              <a:ext uri="{FF2B5EF4-FFF2-40B4-BE49-F238E27FC236}">
                <a16:creationId xmlns:a16="http://schemas.microsoft.com/office/drawing/2014/main" id="{F4AA3613-2FFB-497F-A99D-8D35F50B925E}"/>
              </a:ext>
            </a:extLst>
          </p:cNvPr>
          <p:cNvSpPr/>
          <p:nvPr/>
        </p:nvSpPr>
        <p:spPr>
          <a:xfrm>
            <a:off x="9803716" y="29654"/>
            <a:ext cx="2343209" cy="647180"/>
          </a:xfrm>
          <a:prstGeom prst="doubleWave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11000">
                <a:schemeClr val="accent5">
                  <a:lumMod val="0"/>
                  <a:lumOff val="100000"/>
                </a:schemeClr>
              </a:gs>
              <a:gs pos="99000">
                <a:srgbClr val="00B0F0"/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 ณ วันที่ 22 ธันวาคม 2564 </a:t>
            </a:r>
          </a:p>
          <a:p>
            <a:pPr algn="ctr"/>
            <a:r>
              <a:rPr lang="th-TH" sz="1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เวลา 09.00 น.</a:t>
            </a:r>
          </a:p>
        </p:txBody>
      </p:sp>
      <p:graphicFrame>
        <p:nvGraphicFramePr>
          <p:cNvPr id="45" name="ตาราง 20">
            <a:extLst>
              <a:ext uri="{FF2B5EF4-FFF2-40B4-BE49-F238E27FC236}">
                <a16:creationId xmlns:a16="http://schemas.microsoft.com/office/drawing/2014/main" id="{A70F508D-B476-42A4-95C9-00469C765C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058241"/>
              </p:ext>
            </p:extLst>
          </p:nvPr>
        </p:nvGraphicFramePr>
        <p:xfrm>
          <a:off x="27806" y="1705890"/>
          <a:ext cx="2316933" cy="31121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16933">
                  <a:extLst>
                    <a:ext uri="{9D8B030D-6E8A-4147-A177-3AD203B41FA5}">
                      <a16:colId xmlns:a16="http://schemas.microsoft.com/office/drawing/2014/main" val="2661122255"/>
                    </a:ext>
                  </a:extLst>
                </a:gridCol>
              </a:tblGrid>
              <a:tr h="488308">
                <a:tc>
                  <a:txBody>
                    <a:bodyPr/>
                    <a:lstStyle/>
                    <a:p>
                      <a:pPr algn="l"/>
                      <a:r>
                        <a:rPr lang="th-TH" sz="120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ศูนย์พักพิงชั่วคราว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    </a:t>
                      </a:r>
                      <a:r>
                        <a:rPr lang="th-TH" sz="1200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  37 จุด  </a:t>
                      </a:r>
                    </a:p>
                    <a:p>
                      <a:pPr algn="l"/>
                      <a:r>
                        <a:rPr lang="th-TH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พักอาศัยที่ศูนย์พักพิงชั่วคราว </a:t>
                      </a:r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r>
                        <a:rPr lang="th-TH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200" u="none" dirty="0">
                          <a:solidFill>
                            <a:srgbClr val="0000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จุด (อ.จังหาร)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102967"/>
                  </a:ext>
                </a:extLst>
              </a:tr>
              <a:tr h="703633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อ.จังหาร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5 จุด</a:t>
                      </a:r>
                      <a:b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พักอาศัยที่ศูนย์พักพิง</a:t>
                      </a:r>
                      <a:r>
                        <a:rPr lang="en-US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จุด จำนวน </a:t>
                      </a:r>
                      <a:r>
                        <a:rPr lang="en-US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ครัวเรือน</a:t>
                      </a:r>
                      <a:b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(พนังบ้านดินแดง ต.ดงสิงห์)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6111689"/>
                  </a:ext>
                </a:extLst>
              </a:tr>
              <a:tr h="260995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อ.เชียงขวัญ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6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0424546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อ.โพธิ์ชัย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9 จุด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2792050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อ.เสลภูมิ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5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7827465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อ.ธวัชบุรี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4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879127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อ.ทุ่งเขาหลวง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1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5220322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อ.อาจสามารถ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1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009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h-TH" sz="1200" b="1" u="sng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อ.พนมไพร </a:t>
                      </a:r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มีศูนย์พักพิงรองรับจำนวน 6 จุด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8564643"/>
                  </a:ext>
                </a:extLst>
              </a:tr>
            </a:tbl>
          </a:graphicData>
        </a:graphic>
      </p:graphicFrame>
      <p:grpSp>
        <p:nvGrpSpPr>
          <p:cNvPr id="26" name="กลุ่ม 2">
            <a:extLst>
              <a:ext uri="{FF2B5EF4-FFF2-40B4-BE49-F238E27FC236}">
                <a16:creationId xmlns:a16="http://schemas.microsoft.com/office/drawing/2014/main" id="{68BD97CE-2245-4419-8DDF-C4E98808DEA0}"/>
              </a:ext>
            </a:extLst>
          </p:cNvPr>
          <p:cNvGrpSpPr/>
          <p:nvPr/>
        </p:nvGrpSpPr>
        <p:grpSpPr>
          <a:xfrm>
            <a:off x="27806" y="879994"/>
            <a:ext cx="11464672" cy="679019"/>
            <a:chOff x="2655890" y="947972"/>
            <a:chExt cx="7498689" cy="875851"/>
          </a:xfrm>
        </p:grpSpPr>
        <p:sp>
          <p:nvSpPr>
            <p:cNvPr id="27" name="สี่เหลี่ยมผืนผ้า 8">
              <a:extLst>
                <a:ext uri="{FF2B5EF4-FFF2-40B4-BE49-F238E27FC236}">
                  <a16:creationId xmlns:a16="http://schemas.microsoft.com/office/drawing/2014/main" id="{EBA0D5AE-62CF-484E-92A8-0221D0998D72}"/>
                </a:ext>
              </a:extLst>
            </p:cNvPr>
            <p:cNvSpPr/>
            <p:nvPr/>
          </p:nvSpPr>
          <p:spPr>
            <a:xfrm>
              <a:off x="2655890" y="947972"/>
              <a:ext cx="906637" cy="875851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1600" b="1" dirty="0"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สถานการณ์</a:t>
              </a:r>
            </a:p>
            <a:p>
              <a:pPr algn="ctr"/>
              <a:r>
                <a:rPr lang="th-TH" sz="1600" b="1" dirty="0">
                  <a:solidFill>
                    <a:srgbClr val="0000FF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ปัจจุบัน</a:t>
              </a:r>
            </a:p>
          </p:txBody>
        </p:sp>
        <p:sp>
          <p:nvSpPr>
            <p:cNvPr id="32" name="สี่เหลี่ยมผืนผ้า: มุมมน 15">
              <a:extLst>
                <a:ext uri="{FF2B5EF4-FFF2-40B4-BE49-F238E27FC236}">
                  <a16:creationId xmlns:a16="http://schemas.microsoft.com/office/drawing/2014/main" id="{25247199-8D7E-433B-9E7F-9BF2F04A384A}"/>
                </a:ext>
              </a:extLst>
            </p:cNvPr>
            <p:cNvSpPr/>
            <p:nvPr/>
          </p:nvSpPr>
          <p:spPr>
            <a:xfrm>
              <a:off x="3422741" y="947972"/>
              <a:ext cx="6731838" cy="87585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thaiDist"/>
              <a:r>
                <a:rPr lang="th-TH" sz="11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จังหวัดร้อยเอ็ดได้รับผลกระทบจากพายุโซนร้อน “เตี้ยนหมู่” ที่อ่อนกำลังลงเป็นพายุดีเปรสชัน และแนวร่องมรสุมที่พาดผ่านภาคตะวันออกเฉียงเหนือ ตั้งแต่เดือนกันยายน 2564 รวมถึงมวลน้ำจากจังหวัดชัยภูมิได้ไหลหลากเข้าท่วมพื้นที่ลุ่มต่ำริมลำน้ำชี</a:t>
              </a:r>
              <a:br>
                <a:rPr lang="en-US" sz="11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11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ในพื้นที่จังหวัดร้อยเอ็ด ตั้งแต่วันที่ 7 ตุลาคม 2564 เป็นต้นมาส่งผลให้น้ำเข้าท่วมพื้นที่ทางการเกษตร 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11 อำเภอ 52 ตำบล 400 หมู่บ้าน 13,419 ครัวเรือน นาข้าวที่คาดว่าจะเสียหาย 107</a:t>
              </a:r>
              <a:r>
                <a:rPr lang="en-US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,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340.00 ไร่ ประมง 649.75 ไร่ ปศุสัตว์ 33,283 ตัว </a:t>
              </a:r>
              <a:b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ที่อยู่อาศัยได้รับผลกระทบ 6 อำเภอ 13 ตำบล 4</a:t>
              </a:r>
              <a:r>
                <a:rPr lang="en-US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5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 หมู่บ้าน </a:t>
              </a:r>
              <a:r>
                <a:rPr lang="en-US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753</a:t>
              </a:r>
              <a:r>
                <a:rPr lang="th-TH" sz="1100" b="1" dirty="0">
                  <a:solidFill>
                    <a:srgbClr val="FF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 หลัง พนังคันดินชำรุด 2 แห่ง ดังนี้ 1) จุดบ้านดินแดง ต.ดงสิงห์ 2) จุดบ้านเปลือยตาล ต.ดงสิงห์ อ.จังหาร</a:t>
              </a:r>
              <a:endParaRPr lang="th-TH" sz="11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aphicFrame>
        <p:nvGraphicFramePr>
          <p:cNvPr id="33" name="ตาราง 32">
            <a:extLst>
              <a:ext uri="{FF2B5EF4-FFF2-40B4-BE49-F238E27FC236}">
                <a16:creationId xmlns:a16="http://schemas.microsoft.com/office/drawing/2014/main" id="{977F9FF6-14C8-4D03-875E-8C4A82AC8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519421"/>
              </p:ext>
            </p:extLst>
          </p:nvPr>
        </p:nvGraphicFramePr>
        <p:xfrm>
          <a:off x="27806" y="4852525"/>
          <a:ext cx="2316933" cy="1826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933">
                  <a:extLst>
                    <a:ext uri="{9D8B030D-6E8A-4147-A177-3AD203B41FA5}">
                      <a16:colId xmlns:a16="http://schemas.microsoft.com/office/drawing/2014/main" val="2737478894"/>
                    </a:ext>
                  </a:extLst>
                </a:gridCol>
              </a:tblGrid>
              <a:tr h="330399">
                <a:tc>
                  <a:txBody>
                    <a:bodyPr/>
                    <a:lstStyle/>
                    <a:p>
                      <a:pPr algn="ctr"/>
                      <a:r>
                        <a:rPr lang="th-TH" sz="1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แระดับน้ำ ลำน้ำชี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91801"/>
                  </a:ext>
                </a:extLst>
              </a:tr>
              <a:tr h="1496435">
                <a:tc>
                  <a:txBody>
                    <a:bodyPr/>
                    <a:lstStyle/>
                    <a:p>
                      <a:pPr algn="thaiDist"/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ระดับน้ำสถานี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E.66A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บ.ม่วงลาด อ.จังหาร จ.ร้อยเอ็ด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ระดับตลิ่ง 11.60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 เวลา 08.00 น.ระดับน้ำอยู่ที่ 5.57</a:t>
                      </a:r>
                      <a:r>
                        <a:rPr lang="th-TH" sz="105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ต่ำกว่าตลิ่ง 6.03 ม.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สถานี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E.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95 บ.วังยาว-หนองแก่ง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อ.เชียงขวัญ จ.ร้อยเอ็ดระดับตลิ่ง 7.50 ม. เวลา 08.00 น.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ระดับน้ำอยู่ที่ 2.13 ม. </a:t>
                      </a: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ต่ำกว่าตลิ่ง 5.37 ม. 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สถานี </a:t>
                      </a:r>
                      <a:r>
                        <a:rPr lang="en-US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E.</a:t>
                      </a: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 </a:t>
                      </a:r>
                      <a:b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05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บ.ท่าสะแบง อ.ทุ่งเขาหลวง จ.ร้อยเอ็ด ระดับตลิ่ง 9.80 ม. เวลา 08.00 น.ระดับน้ำอยู่ที่ 3.61 </a:t>
                      </a:r>
                      <a:r>
                        <a:rPr lang="th-TH" sz="105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</a:t>
                      </a:r>
                      <a:r>
                        <a:rPr lang="th-TH" sz="1050" b="1" u="sng" baseline="0" dirty="0">
                          <a:solidFill>
                            <a:srgbClr val="0070C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u="sng" baseline="0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ต่ำ</a:t>
                      </a: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กว่าตลิ่ง 6.19</a:t>
                      </a:r>
                      <a:r>
                        <a:rPr lang="th-TH" sz="1050" b="1" u="sng" baseline="0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050" b="1" u="sng" dirty="0">
                          <a:solidFill>
                            <a:srgbClr val="061BBA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32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077476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6955</TotalTime>
  <Words>4813</Words>
  <Application>Microsoft Office PowerPoint</Application>
  <PresentationFormat>แบบจอกว้าง</PresentationFormat>
  <Paragraphs>309</Paragraphs>
  <Slides>5</Slides>
  <Notes>2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TH SarabunPSK</vt:lpstr>
      <vt:lpstr>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parinya srikhatkhao</dc:creator>
  <cp:lastModifiedBy>นนท์ นนตะพันธ์</cp:lastModifiedBy>
  <cp:revision>667</cp:revision>
  <cp:lastPrinted>2021-11-26T02:13:26Z</cp:lastPrinted>
  <dcterms:created xsi:type="dcterms:W3CDTF">2021-10-14T04:44:01Z</dcterms:created>
  <dcterms:modified xsi:type="dcterms:W3CDTF">2021-12-29T07:55:48Z</dcterms:modified>
</cp:coreProperties>
</file>